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74" r:id="rId1"/>
  </p:sldMasterIdLst>
  <p:notesMasterIdLst>
    <p:notesMasterId r:id="rId30"/>
  </p:notesMasterIdLst>
  <p:handoutMasterIdLst>
    <p:handoutMasterId r:id="rId31"/>
  </p:handoutMasterIdLst>
  <p:sldIdLst>
    <p:sldId id="291" r:id="rId2"/>
    <p:sldId id="294" r:id="rId3"/>
    <p:sldId id="296" r:id="rId4"/>
    <p:sldId id="297" r:id="rId5"/>
    <p:sldId id="298" r:id="rId6"/>
    <p:sldId id="305" r:id="rId7"/>
    <p:sldId id="299" r:id="rId8"/>
    <p:sldId id="274" r:id="rId9"/>
    <p:sldId id="285" r:id="rId10"/>
    <p:sldId id="303" r:id="rId11"/>
    <p:sldId id="275" r:id="rId12"/>
    <p:sldId id="280" r:id="rId13"/>
    <p:sldId id="284" r:id="rId14"/>
    <p:sldId id="277" r:id="rId15"/>
    <p:sldId id="281" r:id="rId16"/>
    <p:sldId id="276" r:id="rId17"/>
    <p:sldId id="304" r:id="rId18"/>
    <p:sldId id="286" r:id="rId19"/>
    <p:sldId id="287" r:id="rId20"/>
    <p:sldId id="288" r:id="rId21"/>
    <p:sldId id="289" r:id="rId22"/>
    <p:sldId id="301" r:id="rId23"/>
    <p:sldId id="302" r:id="rId24"/>
    <p:sldId id="300" r:id="rId25"/>
    <p:sldId id="295" r:id="rId26"/>
    <p:sldId id="293" r:id="rId27"/>
    <p:sldId id="261" r:id="rId28"/>
    <p:sldId id="260"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91"/>
            <p14:sldId id="294"/>
            <p14:sldId id="296"/>
            <p14:sldId id="297"/>
            <p14:sldId id="298"/>
            <p14:sldId id="305"/>
            <p14:sldId id="299"/>
          </p14:sldIdLst>
        </p14:section>
        <p14:section name="Protocols in the v2.0 endpoint" id="{028F90B5-6AF9-44A4-84A1-4146B086D76A}">
          <p14:sldIdLst>
            <p14:sldId id="274"/>
            <p14:sldId id="285"/>
            <p14:sldId id="303"/>
            <p14:sldId id="275"/>
            <p14:sldId id="280"/>
            <p14:sldId id="284"/>
            <p14:sldId id="277"/>
            <p14:sldId id="281"/>
            <p14:sldId id="276"/>
            <p14:sldId id="304"/>
            <p14:sldId id="286"/>
            <p14:sldId id="287"/>
            <p14:sldId id="288"/>
            <p14:sldId id="289"/>
            <p14:sldId id="301"/>
            <p14:sldId id="302"/>
            <p14:sldId id="300"/>
            <p14:sldId id="295"/>
          </p14:sldIdLst>
        </p14:section>
        <p14:section name="Summary" id="{0515D85C-C91E-4BDB-B673-651C2D8A364D}">
          <p14:sldIdLst>
            <p14:sldId id="293"/>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7" autoAdjust="0"/>
    <p:restoredTop sz="78793" autoAdjust="0"/>
  </p:normalViewPr>
  <p:slideViewPr>
    <p:cSldViewPr snapToGrid="0">
      <p:cViewPr varScale="1">
        <p:scale>
          <a:sx n="101" d="100"/>
          <a:sy n="101" d="100"/>
        </p:scale>
        <p:origin x="1074" y="1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11/7/2017 7:39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11/7/2017 7:32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047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Uses the front channel only – the browser is fully aware of the access token. Hence there is no need trying to keep it out of the loop by calling </a:t>
            </a:r>
            <a:r>
              <a:rPr lang="en-US" baseline="0"/>
              <a:t>two endpoints </a:t>
            </a:r>
            <a:r>
              <a:rPr lang="en-US" baseline="0" dirty="0"/>
              <a:t>(authorize and token).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the </a:t>
            </a:r>
            <a:r>
              <a:rPr lang="en-US" sz="900" b="1" i="0" kern="1200" dirty="0">
                <a:solidFill>
                  <a:schemeClr val="tx1"/>
                </a:solidFill>
                <a:effectLst/>
                <a:latin typeface="Segoe UI Light" pitchFamily="34" charset="0"/>
                <a:ea typeface="+mn-ea"/>
                <a:cs typeface="+mn-cs"/>
              </a:rPr>
              <a:t>implicit flow</a:t>
            </a:r>
            <a:r>
              <a:rPr lang="en-US" sz="900" b="0" i="0" kern="1200" dirty="0">
                <a:solidFill>
                  <a:schemeClr val="tx1"/>
                </a:solidFill>
                <a:effectLst/>
                <a:latin typeface="Segoe UI Light" pitchFamily="34" charset="0"/>
                <a:ea typeface="+mn-ea"/>
                <a:cs typeface="+mn-cs"/>
              </a:rPr>
              <a:t> the access token is passed directly as a hash fragment (not as a URL parameter). This makes it possible to pass an Access Token directly to the client without the risk of it being intercepted by an intermediary server. This has the caveat of only being possible client side and needs </a:t>
            </a:r>
            <a:r>
              <a:rPr lang="en-US" sz="900" b="0" i="0" kern="1200" dirty="0" err="1">
                <a:solidFill>
                  <a:schemeClr val="tx1"/>
                </a:solidFill>
                <a:effectLst/>
                <a:latin typeface="Segoe UI Light" pitchFamily="34" charset="0"/>
                <a:ea typeface="+mn-ea"/>
                <a:cs typeface="+mn-cs"/>
              </a:rPr>
              <a:t>javascript</a:t>
            </a:r>
            <a:r>
              <a:rPr lang="en-US" sz="900" b="0" i="0" kern="1200" dirty="0">
                <a:solidFill>
                  <a:schemeClr val="tx1"/>
                </a:solidFill>
                <a:effectLst/>
                <a:latin typeface="Segoe UI Light" pitchFamily="34" charset="0"/>
                <a:ea typeface="+mn-ea"/>
                <a:cs typeface="+mn-cs"/>
              </a:rPr>
              <a:t> running client side to use the access token.</a:t>
            </a: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access token is returned as part of the HTTP response.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0377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flow will cause an HTTP 302</a:t>
            </a:r>
            <a:r>
              <a:rPr lang="en-US" baseline="0" dirty="0"/>
              <a:t> redirect with the access token in the request.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023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a JavaScript</a:t>
            </a:r>
            <a:r>
              <a:rPr lang="en-US" baseline="0" dirty="0"/>
              <a:t> application is very similar to code used for mobile and native applications. We first attempt to acquire the token silently, and if that fails we prompt the user.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710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a:p>
            <a:endParaRPr lang="en-US" baseline="0" dirty="0"/>
          </a:p>
          <a:p>
            <a:r>
              <a:rPr lang="en-US" baseline="0" dirty="0"/>
              <a:t>These applications should inspect the </a:t>
            </a:r>
            <a:r>
              <a:rPr lang="en-US" baseline="0" dirty="0" err="1"/>
              <a:t>exp</a:t>
            </a:r>
            <a:r>
              <a:rPr lang="en-US" baseline="0" dirty="0"/>
              <a:t> claim in the token to know when the token will expire.</a:t>
            </a:r>
          </a:p>
          <a:p>
            <a:endParaRPr lang="en-US" baseline="0" dirty="0"/>
          </a:p>
          <a:p>
            <a:r>
              <a:rPr lang="en-US" baseline="0" dirty="0"/>
              <a:t>Resource: https://docs.microsoft.com/en-us/azure/active-directory/develop/active-directory-v2-protocols-oauth-client-creds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2812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previous instances, we used </a:t>
            </a:r>
            <a:r>
              <a:rPr lang="en-US" baseline="0" dirty="0" err="1"/>
              <a:t>PublicClientApplication</a:t>
            </a:r>
            <a:r>
              <a:rPr lang="en-US" baseline="0" dirty="0"/>
              <a:t>, which includes an interactive user. A </a:t>
            </a:r>
            <a:r>
              <a:rPr lang="en-US" baseline="0" dirty="0" err="1"/>
              <a:t>ConfidentialClientApplication</a:t>
            </a:r>
            <a:r>
              <a:rPr lang="en-US" baseline="0" dirty="0"/>
              <a:t> can run without an interactive user, obtaining tokens by providing a secret. </a:t>
            </a:r>
          </a:p>
          <a:p>
            <a:endParaRPr lang="en-US" baseline="0" dirty="0"/>
          </a:p>
          <a:p>
            <a:r>
              <a:rPr lang="en-US" baseline="0" dirty="0"/>
              <a:t>These types of applications require admin consent. Example of admin consent:</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https://login.microsoftonline.com/common/adminconsent?client_id=6731de76-14a6-49ae-97bc-6eba6914391e&amp;state=12345&amp;redirect_uri=http://localhost/myapp/permissions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5480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9:48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33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This is how you sign the user into your application.  The application receives an </a:t>
            </a:r>
            <a:r>
              <a:rPr lang="en-US" baseline="0" dirty="0" err="1"/>
              <a:t>id_token</a:t>
            </a:r>
            <a:r>
              <a:rPr lang="en-US" baseline="0" dirty="0"/>
              <a:t>, which it needs to validate.  </a:t>
            </a:r>
          </a:p>
          <a:p>
            <a:endParaRPr lang="en-US" baseline="0" dirty="0"/>
          </a:p>
          <a:p>
            <a:r>
              <a:rPr lang="en-US" baseline="0" dirty="0"/>
              <a:t>The call to /common/</a:t>
            </a:r>
            <a:r>
              <a:rPr lang="en-US" baseline="0" dirty="0" err="1"/>
              <a:t>Oauth</a:t>
            </a:r>
            <a:r>
              <a:rPr lang="en-US" baseline="0" dirty="0"/>
              <a:t>/v2.0/token retrieves a token to call the Microsoft Graph. Do not need to validate the </a:t>
            </a:r>
            <a:r>
              <a:rPr lang="en-US" baseline="0" dirty="0" err="1"/>
              <a:t>id_token</a:t>
            </a:r>
            <a:r>
              <a:rPr lang="en-US" baseline="0" dirty="0"/>
              <a:t> obtained for the Graph endpoint, the Graph endpoint performs its own </a:t>
            </a:r>
            <a:r>
              <a:rPr lang="en-US" baseline="0" dirty="0" err="1"/>
              <a:t>id_token</a:t>
            </a:r>
            <a:r>
              <a:rPr lang="en-US" baseline="0" dirty="0"/>
              <a:t> validation.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08762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OpenID</a:t>
            </a:r>
            <a:r>
              <a:rPr lang="en-US" dirty="0"/>
              <a:t> Connect</a:t>
            </a:r>
            <a:r>
              <a:rPr lang="en-US" baseline="0" dirty="0"/>
              <a:t> with an ASP.NET web application. The request to the authorize endpoint includes the client ID. Response includes the </a:t>
            </a:r>
            <a:r>
              <a:rPr lang="en-US" baseline="0" dirty="0" err="1"/>
              <a:t>id_token</a:t>
            </a:r>
            <a:r>
              <a:rPr lang="en-US" baseline="0" dirty="0"/>
              <a:t> and will cause an HTTP POST back to your reply URL. The reply URL must match the reply URL that is configured for the application (you cannot coerce it to reply to a URL that isn’t configured for the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2105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is that this uses the ASP.NET middleware with the v2 endpoint.</a:t>
            </a:r>
            <a:r>
              <a:rPr lang="en-US" baseline="0" dirty="0"/>
              <a:t> MSAL is not required to sign the user into the application, we can configure the v2.0 endpoint to use with OWIN middleware.</a:t>
            </a:r>
          </a:p>
          <a:p>
            <a:endParaRPr lang="en-US" baseline="0" dirty="0"/>
          </a:p>
          <a:p>
            <a:r>
              <a:rPr lang="en-US" baseline="0" dirty="0"/>
              <a:t>We only need to validate the </a:t>
            </a:r>
            <a:r>
              <a:rPr lang="en-US" baseline="0" dirty="0" err="1"/>
              <a:t>id_token</a:t>
            </a:r>
            <a:r>
              <a:rPr lang="en-US" baseline="0" dirty="0"/>
              <a:t> used to sign the user into the application. We do not validate a token that is used to call a downstream API such as Microsoft Graph.</a:t>
            </a:r>
          </a:p>
          <a:p>
            <a:endParaRPr lang="en-US" baseline="0" dirty="0"/>
          </a:p>
          <a:p>
            <a:r>
              <a:rPr lang="en-US" sz="900" kern="1200" dirty="0">
                <a:solidFill>
                  <a:schemeClr val="tx1"/>
                </a:solidFill>
                <a:latin typeface="Segoe UI Light" pitchFamily="34" charset="0"/>
                <a:ea typeface="+mn-ea"/>
                <a:cs typeface="+mn-cs"/>
              </a:rPr>
              <a:t> // In a real application you would use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for additional checks, </a:t>
            </a:r>
          </a:p>
          <a:p>
            <a:r>
              <a:rPr lang="en-US" sz="900" kern="1200" dirty="0">
                <a:solidFill>
                  <a:schemeClr val="tx1"/>
                </a:solidFill>
                <a:latin typeface="Segoe UI Light" pitchFamily="34" charset="0"/>
                <a:ea typeface="+mn-ea"/>
                <a:cs typeface="+mn-cs"/>
              </a:rPr>
              <a:t>                        // like making sure the user's organization has signed up for your app.</a:t>
            </a:r>
          </a:p>
          <a:p>
            <a:r>
              <a:rPr lang="en-US" sz="900" kern="1200" dirty="0">
                <a:solidFill>
                  <a:schemeClr val="tx1"/>
                </a:solidFill>
                <a:latin typeface="Segoe UI Light" pitchFamily="34" charset="0"/>
                <a:ea typeface="+mn-ea"/>
                <a:cs typeface="+mn-cs"/>
              </a:rPr>
              <a:t>                        //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 (issuer, token, </a:t>
            </a:r>
            <a:r>
              <a:rPr lang="en-US" sz="900" kern="1200" dirty="0" err="1">
                <a:solidFill>
                  <a:schemeClr val="tx1"/>
                </a:solidFill>
                <a:latin typeface="Segoe UI Light" pitchFamily="34" charset="0"/>
                <a:ea typeface="+mn-ea"/>
                <a:cs typeface="+mn-cs"/>
              </a:rPr>
              <a:t>tvp</a:t>
            </a:r>
            <a:r>
              <a:rPr lang="en-US" sz="900" kern="1200" dirty="0">
                <a:solidFill>
                  <a:schemeClr val="tx1"/>
                </a:solidFill>
                <a:latin typeface="Segoe UI Light" pitchFamily="34" charset="0"/>
                <a:ea typeface="+mn-ea"/>
                <a:cs typeface="+mn-cs"/>
              </a:rPr>
              <a:t>) =&gt;</a:t>
            </a:r>
          </a:p>
          <a:p>
            <a:r>
              <a:rPr lang="en-US" sz="900" kern="1200" dirty="0">
                <a:solidFill>
                  <a:schemeClr val="tx1"/>
                </a:solidFill>
                <a:latin typeface="Segoe UI Light" pitchFamily="34" charset="0"/>
                <a:ea typeface="+mn-ea"/>
                <a:cs typeface="+mn-cs"/>
              </a:rPr>
              <a:t>                        //     {</a:t>
            </a:r>
          </a:p>
          <a:p>
            <a:r>
              <a:rPr lang="en-US" sz="900" kern="1200" dirty="0">
                <a:solidFill>
                  <a:schemeClr val="tx1"/>
                </a:solidFill>
                <a:latin typeface="Segoe UI Light" pitchFamily="34" charset="0"/>
                <a:ea typeface="+mn-ea"/>
                <a:cs typeface="+mn-cs"/>
              </a:rPr>
              <a:t>                        //         if (</a:t>
            </a:r>
            <a:r>
              <a:rPr lang="en-US" sz="900" kern="1200" dirty="0" err="1">
                <a:solidFill>
                  <a:schemeClr val="tx1"/>
                </a:solidFill>
                <a:latin typeface="Segoe UI Light" pitchFamily="34" charset="0"/>
                <a:ea typeface="+mn-ea"/>
                <a:cs typeface="+mn-cs"/>
              </a:rPr>
              <a:t>MyCustomTenantValidation</a:t>
            </a:r>
            <a:r>
              <a:rPr lang="en-US" sz="900" kern="1200" dirty="0">
                <a:solidFill>
                  <a:schemeClr val="tx1"/>
                </a:solidFill>
                <a:latin typeface="Segoe UI Light" pitchFamily="34" charset="0"/>
                <a:ea typeface="+mn-ea"/>
                <a:cs typeface="+mn-cs"/>
              </a:rPr>
              <a:t>(issuer)) </a:t>
            </a:r>
          </a:p>
          <a:p>
            <a:r>
              <a:rPr lang="en-US" sz="900" kern="1200" dirty="0">
                <a:solidFill>
                  <a:schemeClr val="tx1"/>
                </a:solidFill>
                <a:latin typeface="Segoe UI Light" pitchFamily="34" charset="0"/>
                <a:ea typeface="+mn-ea"/>
                <a:cs typeface="+mn-cs"/>
              </a:rPr>
              <a:t>                        //             return issuer;</a:t>
            </a:r>
          </a:p>
          <a:p>
            <a:r>
              <a:rPr lang="en-US" sz="900" kern="1200" dirty="0">
                <a:solidFill>
                  <a:schemeClr val="tx1"/>
                </a:solidFill>
                <a:latin typeface="Segoe UI Light" pitchFamily="34" charset="0"/>
                <a:ea typeface="+mn-ea"/>
                <a:cs typeface="+mn-cs"/>
              </a:rPr>
              <a:t>                        //         else</a:t>
            </a:r>
          </a:p>
          <a:p>
            <a:r>
              <a:rPr lang="en-US" sz="900" kern="1200" dirty="0">
                <a:solidFill>
                  <a:schemeClr val="tx1"/>
                </a:solidFill>
                <a:latin typeface="Segoe UI Light" pitchFamily="34" charset="0"/>
                <a:ea typeface="+mn-ea"/>
                <a:cs typeface="+mn-cs"/>
              </a:rPr>
              <a:t>                        //             throw new </a:t>
            </a:r>
            <a:r>
              <a:rPr lang="en-US" sz="900" kern="1200" dirty="0" err="1">
                <a:solidFill>
                  <a:schemeClr val="tx1"/>
                </a:solidFill>
                <a:latin typeface="Segoe UI Light" pitchFamily="34" charset="0"/>
                <a:ea typeface="+mn-ea"/>
                <a:cs typeface="+mn-cs"/>
              </a:rPr>
              <a:t>SecurityTokenInvalidIssuerException</a:t>
            </a:r>
            <a:r>
              <a:rPr lang="en-US" sz="900" kern="1200" dirty="0">
                <a:solidFill>
                  <a:schemeClr val="tx1"/>
                </a:solidFill>
                <a:latin typeface="Segoe UI Light" pitchFamily="34" charset="0"/>
                <a:ea typeface="+mn-ea"/>
                <a:cs typeface="+mn-cs"/>
              </a:rPr>
              <a:t>("Invalid issuer");</a:t>
            </a:r>
          </a:p>
          <a:p>
            <a:r>
              <a:rPr lang="en-US" sz="900" kern="1200" dirty="0">
                <a:solidFill>
                  <a:schemeClr val="tx1"/>
                </a:solidFill>
                <a:latin typeface="Segoe UI Light" pitchFamily="34" charset="0"/>
                <a:ea typeface="+mn-ea"/>
                <a:cs typeface="+mn-cs"/>
              </a:rPr>
              <a:t>                        //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5684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signed</a:t>
            </a:r>
            <a:r>
              <a:rPr lang="en-US" baseline="0" dirty="0"/>
              <a:t> in via the OWIN middleware, the application then uses MSAL to call a downstream API such as Microsoft Graph API. </a:t>
            </a:r>
          </a:p>
          <a:p>
            <a:endParaRPr lang="en-US" baseline="0" dirty="0"/>
          </a:p>
          <a:p>
            <a:r>
              <a:rPr lang="en-US" baseline="0" dirty="0"/>
              <a:t>The </a:t>
            </a:r>
            <a:r>
              <a:rPr lang="en-US" baseline="0" dirty="0" err="1"/>
              <a:t>OpenID</a:t>
            </a:r>
            <a:r>
              <a:rPr lang="en-US" baseline="0" dirty="0"/>
              <a:t> Connect middleware receives a code as part of the </a:t>
            </a:r>
            <a:r>
              <a:rPr lang="en-US" baseline="0" dirty="0" err="1"/>
              <a:t>Oauth</a:t>
            </a:r>
            <a:r>
              <a:rPr lang="en-US" baseline="0" dirty="0"/>
              <a:t> flow. MSAL redeems this code using the </a:t>
            </a:r>
            <a:r>
              <a:rPr lang="en-US" baseline="0" dirty="0" err="1"/>
              <a:t>AcquireTokenByAuthorizationCodeAsync</a:t>
            </a:r>
            <a:r>
              <a:rPr lang="en-US" baseline="0" dirty="0"/>
              <a:t> method, obtaining a token using the scopes provided.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9858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829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B0F328-5644-48AC-87C6-9FF5C7D8A9A2}" type="datetime8">
              <a:rPr lang="en-US" smtClean="0">
                <a:solidFill>
                  <a:prstClr val="black"/>
                </a:solidFill>
              </a:rPr>
              <a:t>11/7/2017 7:32 PM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46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527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01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956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87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8:44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2ED525-34EC-4C4F-98F5-6BE537AB23CE}"/>
              </a:ext>
            </a:extLst>
          </p:cNvPr>
          <p:cNvSpPr>
            <a:spLocks noGrp="1"/>
          </p:cNvSpPr>
          <p:nvPr>
            <p:ph type="body" idx="1"/>
          </p:nvPr>
        </p:nvSpPr>
        <p:spPr/>
        <p:txBody>
          <a:bodyPr/>
          <a:lstStyle/>
          <a:p>
            <a:r>
              <a:rPr lang="en-US" dirty="0"/>
              <a:t>Demo app registration via https://portal.azure.com/#blade/Microsoft_AAD_IAM/ActiveDirectoryMenuBlade/RegisteredApps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endParaRPr lang="en-DK" dirty="0"/>
          </a:p>
        </p:txBody>
      </p:sp>
    </p:spTree>
    <p:extLst>
      <p:ext uri="{BB962C8B-B14F-4D97-AF65-F5344CB8AC3E}">
        <p14:creationId xmlns:p14="http://schemas.microsoft.com/office/powerpoint/2010/main" val="283217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8:45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4280BDA-EB16-4F9E-8789-2AC8E34E1A15}"/>
              </a:ext>
            </a:extLst>
          </p:cNvPr>
          <p:cNvSpPr>
            <a:spLocks noGrp="1"/>
          </p:cNvSpPr>
          <p:nvPr>
            <p:ph type="body" idx="1"/>
          </p:nvPr>
        </p:nvSpPr>
        <p:spPr/>
        <p:txBody>
          <a:bodyPr/>
          <a:lstStyle/>
          <a:p>
            <a:r>
              <a:rPr lang="en-US" dirty="0"/>
              <a:t>TODO: What is Web API app platform?</a:t>
            </a:r>
          </a:p>
          <a:p>
            <a:r>
              <a:rPr lang="en-US" dirty="0"/>
              <a:t>TODO: A word about consent and admin consent</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Demo app registration via https://apps.dev.microsoft.com</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DK" dirty="0"/>
          </a:p>
        </p:txBody>
      </p:sp>
    </p:spTree>
    <p:extLst>
      <p:ext uri="{BB962C8B-B14F-4D97-AF65-F5344CB8AC3E}">
        <p14:creationId xmlns:p14="http://schemas.microsoft.com/office/powerpoint/2010/main" val="353266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7:32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D64D11B-A154-4023-8FAC-38C6C5AA10E4}"/>
              </a:ext>
            </a:extLst>
          </p:cNvPr>
          <p:cNvSpPr>
            <a:spLocks noGrp="1"/>
          </p:cNvSpPr>
          <p:nvPr>
            <p:ph type="body" idx="1"/>
          </p:nvPr>
        </p:nvSpPr>
        <p:spPr/>
        <p:txBody>
          <a:bodyPr/>
          <a:lstStyle/>
          <a:p>
            <a:endParaRPr lang="en-DK" dirty="0"/>
          </a:p>
        </p:txBody>
      </p:sp>
    </p:spTree>
    <p:extLst>
      <p:ext uri="{BB962C8B-B14F-4D97-AF65-F5344CB8AC3E}">
        <p14:creationId xmlns:p14="http://schemas.microsoft.com/office/powerpoint/2010/main" val="160645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research token expiration for </a:t>
            </a:r>
            <a:r>
              <a:rPr lang="en-US" dirty="0" err="1"/>
              <a:t>auth</a:t>
            </a:r>
            <a:r>
              <a:rPr lang="en-US" dirty="0"/>
              <a:t> and refresh</a:t>
            </a:r>
          </a:p>
          <a:p>
            <a:endParaRPr lang="en-US" dirty="0"/>
          </a:p>
          <a:p>
            <a:r>
              <a:rPr lang="en-US" dirty="0"/>
              <a:t>The call to /common/OAuth/v2.0/authorize will pop</a:t>
            </a:r>
            <a:r>
              <a:rPr lang="en-US" baseline="0" dirty="0"/>
              <a:t> up a login screen and request permissions consent. For web applications this is not a pop-up but a redirect.</a:t>
            </a:r>
          </a:p>
          <a:p>
            <a:endParaRPr lang="en-US" baseline="0" dirty="0"/>
          </a:p>
          <a:p>
            <a:r>
              <a:rPr lang="en-US" baseline="0" dirty="0"/>
              <a:t>Uses back channel only – the browser will never see the </a:t>
            </a:r>
            <a:r>
              <a:rPr lang="en-US" baseline="0" dirty="0" err="1"/>
              <a:t>auth</a:t>
            </a:r>
            <a:r>
              <a:rPr lang="en-US" baseline="0" dirty="0"/>
              <a:t> token. These are only available to the application.</a:t>
            </a:r>
          </a:p>
          <a:p>
            <a:endParaRPr lang="en-US" baseline="0" dirty="0"/>
          </a:p>
          <a:p>
            <a:r>
              <a:rPr lang="en-US" baseline="0" dirty="0"/>
              <a:t>Native applications have no secure storage and do therefore not use a client secret. Web applications must provide a client secret when calling the token endpoint.</a:t>
            </a:r>
          </a:p>
          <a:p>
            <a:endParaRPr lang="en-US" baseline="0" dirty="0"/>
          </a:p>
          <a:p>
            <a:r>
              <a:rPr lang="en-US" baseline="0" dirty="0"/>
              <a:t>It is important to cache the refresh token to request a new access token.</a:t>
            </a:r>
          </a:p>
          <a:p>
            <a:endParaRPr lang="en-US" baseline="0" dirty="0"/>
          </a:p>
          <a:p>
            <a:r>
              <a:rPr lang="en-US" baseline="0" dirty="0"/>
              <a:t>Reference: https://docs.microsoft.com/en-us/azure/active-directory/develop/active-directory-v2-protocols-oauth-code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8:40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6852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MSAL</a:t>
            </a:r>
            <a:r>
              <a:rPr lang="en-US" baseline="0" dirty="0"/>
              <a:t> makes it easy to create applications that acquire a token and cache locally. </a:t>
            </a:r>
          </a:p>
          <a:p>
            <a:endParaRPr lang="en-US" baseline="0" dirty="0"/>
          </a:p>
          <a:p>
            <a:r>
              <a:rPr lang="en-US" baseline="0" dirty="0" err="1"/>
              <a:t>AcquireTokenSilentAsync</a:t>
            </a:r>
            <a:r>
              <a:rPr lang="en-US" baseline="0" dirty="0"/>
              <a:t> will look in the cache for an access token that matches the user and scopes you requested. If token isn’t in cache or token is expired, it will attempt to use the refresh token to get a new access token with those scopes.</a:t>
            </a:r>
          </a:p>
          <a:p>
            <a:endParaRPr lang="en-US" baseline="0" dirty="0"/>
          </a:p>
          <a:p>
            <a:r>
              <a:rPr lang="en-US" baseline="0" dirty="0"/>
              <a:t>Notice the scopes are not a fully qualified URI as mentioned previously. Microsoft Graph applications can use a shorthand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11/7/2017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6405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pPr marL="0" marR="0" lvl="0" indent="0" algn="l" defTabSz="932742" rtl="0" eaLnBrk="1" fontAlgn="auto" latinLnBrk="0" hangingPunct="1">
              <a:lnSpc>
                <a:spcPct val="90000"/>
              </a:lnSpc>
              <a:spcBef>
                <a:spcPts val="0"/>
              </a:spcBef>
              <a:spcAft>
                <a:spcPts val="340"/>
              </a:spcAft>
              <a:buClrTx/>
              <a:buSzTx/>
              <a:buFontTx/>
              <a:buNone/>
              <a:tabLst/>
              <a:defRPr/>
            </a:pPr>
            <a:r>
              <a:rPr lang="da-DK" sz="900" b="0" i="0" kern="1200" dirty="0" err="1">
                <a:solidFill>
                  <a:schemeClr val="tx1"/>
                </a:solidFill>
                <a:effectLst/>
                <a:latin typeface="Segoe UI Light" pitchFamily="34" charset="0"/>
                <a:ea typeface="+mn-ea"/>
                <a:cs typeface="+mn-cs"/>
              </a:rPr>
              <a:t>Get</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oauth</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token</a:t>
            </a:r>
            <a:r>
              <a:rPr lang="da-DK" sz="900" b="0" i="0" kern="1200" dirty="0">
                <a:solidFill>
                  <a:schemeClr val="tx1"/>
                </a:solidFill>
                <a:effectLst/>
                <a:latin typeface="Segoe UI Light" pitchFamily="34" charset="0"/>
                <a:ea typeface="+mn-ea"/>
                <a:cs typeface="+mn-cs"/>
              </a:rPr>
              <a:t> and </a:t>
            </a:r>
            <a:r>
              <a:rPr lang="da-DK" sz="900" b="0" i="0" kern="1200" dirty="0" err="1">
                <a:solidFill>
                  <a:schemeClr val="tx1"/>
                </a:solidFill>
                <a:effectLst/>
                <a:latin typeface="Segoe UI Light" pitchFamily="34" charset="0"/>
                <a:ea typeface="+mn-ea"/>
                <a:cs typeface="+mn-cs"/>
              </a:rPr>
              <a:t>paste</a:t>
            </a:r>
            <a:r>
              <a:rPr lang="da-DK" sz="900" b="0" i="0" kern="1200" dirty="0">
                <a:solidFill>
                  <a:schemeClr val="tx1"/>
                </a:solidFill>
                <a:effectLst/>
                <a:latin typeface="Segoe UI Light" pitchFamily="34" charset="0"/>
                <a:ea typeface="+mn-ea"/>
                <a:cs typeface="+mn-cs"/>
              </a:rPr>
              <a:t> it </a:t>
            </a:r>
            <a:r>
              <a:rPr lang="da-DK" sz="900" b="0" i="0" kern="1200" dirty="0" err="1">
                <a:solidFill>
                  <a:schemeClr val="tx1"/>
                </a:solidFill>
                <a:effectLst/>
                <a:latin typeface="Segoe UI Light" pitchFamily="34" charset="0"/>
                <a:ea typeface="+mn-ea"/>
                <a:cs typeface="+mn-cs"/>
              </a:rPr>
              <a:t>into</a:t>
            </a:r>
            <a:r>
              <a:rPr lang="da-DK" sz="900" b="0" i="0" kern="1200" dirty="0">
                <a:solidFill>
                  <a:schemeClr val="tx1"/>
                </a:solidFill>
                <a:effectLst/>
                <a:latin typeface="Segoe UI Light" pitchFamily="34" charset="0"/>
                <a:ea typeface="+mn-ea"/>
                <a:cs typeface="+mn-cs"/>
              </a:rPr>
              <a:t> https://jwt.io/</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11/7/2017 9:07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768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819610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22619080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1787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48216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8754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17874468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187843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5636625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3694201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7745445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9567497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2847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89740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4260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18137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308F812-F04B-42F7-9565-DA7F08158E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Tree>
    <p:extLst>
      <p:ext uri="{BB962C8B-B14F-4D97-AF65-F5344CB8AC3E}">
        <p14:creationId xmlns:p14="http://schemas.microsoft.com/office/powerpoint/2010/main" val="416834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42311068"/>
      </p:ext>
    </p:extLst>
  </p:cSld>
  <p:clrMapOvr>
    <a:masterClrMapping/>
  </p:clrMapOvr>
  <p:transition>
    <p:fade/>
  </p:transition>
  <p:extLst mod="1">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E44E1625-0B1A-4DA0-99B1-C4959161F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44677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976780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441346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2076171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146831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38713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908362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28012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555412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579252391"/>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90"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login.microsoftonline.com/common/oauth2/v2.0/token"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blogs.msdn.com/b/kaevans/archive/2013/08/25/creating-a-fiddler-extension-for-sharepoint-2013-app-tokens.aspx" TargetMode="External"/><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hyperlink" Target="http://jwt.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icrosoft.com/en-us/graph/docs/concepts/permissions_reference" TargetMode="External"/><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1515291"/>
            <a:ext cx="5421857" cy="3349828"/>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with the Microsoft Graph API</a:t>
            </a:r>
            <a:endParaRPr lang="en-US" dirty="0"/>
          </a:p>
        </p:txBody>
      </p:sp>
      <p:sp>
        <p:nvSpPr>
          <p:cNvPr id="5" name="Text Placeholder 4"/>
          <p:cNvSpPr>
            <a:spLocks noGrp="1"/>
          </p:cNvSpPr>
          <p:nvPr>
            <p:ph type="body" sz="quarter" idx="12"/>
          </p:nvPr>
        </p:nvSpPr>
        <p:spPr>
          <a:xfrm>
            <a:off x="472032" y="4830762"/>
            <a:ext cx="5414962" cy="730183"/>
          </a:xfrm>
        </p:spPr>
        <p:txBody>
          <a:bodyPr/>
          <a:lstStyle/>
          <a:p>
            <a:r>
              <a:rPr lang="en-US" dirty="0"/>
              <a:t>Authenticating applications with Microsoft Graph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 04</a:t>
            </a:r>
            <a:br>
              <a:rPr lang="en-US" dirty="0"/>
            </a:br>
            <a:br>
              <a:rPr lang="en-US" dirty="0"/>
            </a:br>
            <a:r>
              <a:rPr lang="en-US" sz="2800" dirty="0">
                <a:latin typeface="+mn-lt"/>
              </a:rPr>
              <a:t>Authentication code grant</a:t>
            </a:r>
          </a:p>
        </p:txBody>
      </p:sp>
    </p:spTree>
    <p:extLst>
      <p:ext uri="{BB962C8B-B14F-4D97-AF65-F5344CB8AC3E}">
        <p14:creationId xmlns:p14="http://schemas.microsoft.com/office/powerpoint/2010/main" val="33102592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Implicit grant – JavaScript application (browser)</a:t>
            </a:r>
          </a:p>
        </p:txBody>
      </p:sp>
      <p:grpSp>
        <p:nvGrpSpPr>
          <p:cNvPr id="9" name="Group 8">
            <a:extLst>
              <a:ext uri="{FF2B5EF4-FFF2-40B4-BE49-F238E27FC236}">
                <a16:creationId xmlns:a16="http://schemas.microsoft.com/office/drawing/2014/main" id="{AD3E2D72-23CF-47DF-A38A-C2EAB881A4D2}"/>
              </a:ext>
            </a:extLst>
          </p:cNvPr>
          <p:cNvGrpSpPr/>
          <p:nvPr/>
        </p:nvGrpSpPr>
        <p:grpSpPr>
          <a:xfrm>
            <a:off x="377172" y="1295398"/>
            <a:ext cx="11808190" cy="5356468"/>
            <a:chOff x="377172" y="1295398"/>
            <a:chExt cx="11808190" cy="5356468"/>
          </a:xfrm>
        </p:grpSpPr>
        <p:sp>
          <p:nvSpPr>
            <p:cNvPr id="92" name="Rectangle 91">
              <a:extLst>
                <a:ext uri="{FF2B5EF4-FFF2-40B4-BE49-F238E27FC236}">
                  <a16:creationId xmlns:a16="http://schemas.microsoft.com/office/drawing/2014/main" id="{08CFAE31-E5AE-4FD8-95E3-5480AE79019E}"/>
                </a:ext>
              </a:extLst>
            </p:cNvPr>
            <p:cNvSpPr/>
            <p:nvPr/>
          </p:nvSpPr>
          <p:spPr bwMode="auto">
            <a:xfrm>
              <a:off x="617029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93" name="Rectangle 92">
              <a:extLst>
                <a:ext uri="{FF2B5EF4-FFF2-40B4-BE49-F238E27FC236}">
                  <a16:creationId xmlns:a16="http://schemas.microsoft.com/office/drawing/2014/main" id="{786880BB-B5A7-4279-9E87-A516BD7C39B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94" name="Rectangle 93">
              <a:extLst>
                <a:ext uri="{FF2B5EF4-FFF2-40B4-BE49-F238E27FC236}">
                  <a16:creationId xmlns:a16="http://schemas.microsoft.com/office/drawing/2014/main" id="{4B8E8BA1-B1F5-43B3-A301-48230139AE9C}"/>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95" name="Rectangle 94">
              <a:extLst>
                <a:ext uri="{FF2B5EF4-FFF2-40B4-BE49-F238E27FC236}">
                  <a16:creationId xmlns:a16="http://schemas.microsoft.com/office/drawing/2014/main" id="{077F6A05-3325-4833-94B5-781DCCFC66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96" name="Rectangle 95">
              <a:extLst>
                <a:ext uri="{FF2B5EF4-FFF2-40B4-BE49-F238E27FC236}">
                  <a16:creationId xmlns:a16="http://schemas.microsoft.com/office/drawing/2014/main" id="{A4273F87-7E52-40BA-A015-EECBF8FA2609}"/>
                </a:ext>
              </a:extLst>
            </p:cNvPr>
            <p:cNvSpPr/>
            <p:nvPr/>
          </p:nvSpPr>
          <p:spPr bwMode="auto">
            <a:xfrm>
              <a:off x="449047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101" name="Straight Connector 100">
              <a:extLst>
                <a:ext uri="{FF2B5EF4-FFF2-40B4-BE49-F238E27FC236}">
                  <a16:creationId xmlns:a16="http://schemas.microsoft.com/office/drawing/2014/main" id="{B54DE7DA-6D33-4E58-BD83-B2F33F00100F}"/>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490CBC7-2E7E-4BB3-BA6D-D23691AF8BA0}"/>
                </a:ext>
              </a:extLst>
            </p:cNvPr>
            <p:cNvCxnSpPr>
              <a:cxnSpLocks/>
            </p:cNvCxnSpPr>
            <p:nvPr/>
          </p:nvCxnSpPr>
          <p:spPr>
            <a:xfrm>
              <a:off x="617029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9627B8-4544-433E-84D4-F75B877975C9}"/>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A29819-93C2-4C51-B001-96F4E6EB17C6}"/>
                </a:ext>
              </a:extLst>
            </p:cNvPr>
            <p:cNvCxnSpPr>
              <a:cxnSpLocks/>
            </p:cNvCxnSpPr>
            <p:nvPr/>
          </p:nvCxnSpPr>
          <p:spPr>
            <a:xfrm>
              <a:off x="783423" y="2553206"/>
              <a:ext cx="538687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E05A533-A39E-444F-B84D-33ECDA544425}"/>
                </a:ext>
              </a:extLst>
            </p:cNvPr>
            <p:cNvCxnSpPr/>
            <p:nvPr/>
          </p:nvCxnSpPr>
          <p:spPr>
            <a:xfrm>
              <a:off x="783423" y="3849086"/>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224BB49-4EE4-46D1-A1CE-7F5CFC8841D5}"/>
                </a:ext>
              </a:extLst>
            </p:cNvPr>
            <p:cNvCxnSpPr>
              <a:cxnSpLocks/>
            </p:cNvCxnSpPr>
            <p:nvPr/>
          </p:nvCxnSpPr>
          <p:spPr>
            <a:xfrm>
              <a:off x="861374" y="3050879"/>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BC1C9C7-BD85-4BC8-852F-51561BD91061}"/>
                </a:ext>
              </a:extLst>
            </p:cNvPr>
            <p:cNvCxnSpPr>
              <a:cxnSpLocks/>
            </p:cNvCxnSpPr>
            <p:nvPr/>
          </p:nvCxnSpPr>
          <p:spPr>
            <a:xfrm>
              <a:off x="861374" y="399689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C0E0158-63FF-4688-8529-9694C3355EFC}"/>
                </a:ext>
              </a:extLst>
            </p:cNvPr>
            <p:cNvSpPr/>
            <p:nvPr/>
          </p:nvSpPr>
          <p:spPr bwMode="auto">
            <a:xfrm>
              <a:off x="783423" y="4547845"/>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112" name="Straight Arrow Connector 111">
              <a:extLst>
                <a:ext uri="{FF2B5EF4-FFF2-40B4-BE49-F238E27FC236}">
                  <a16:creationId xmlns:a16="http://schemas.microsoft.com/office/drawing/2014/main" id="{93065577-30BE-4C13-8206-0BC2031B29EC}"/>
                </a:ext>
              </a:extLst>
            </p:cNvPr>
            <p:cNvCxnSpPr>
              <a:cxnSpLocks/>
            </p:cNvCxnSpPr>
            <p:nvPr/>
          </p:nvCxnSpPr>
          <p:spPr>
            <a:xfrm>
              <a:off x="783423" y="5377523"/>
              <a:ext cx="5386873" cy="1759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B3B6727-02C6-4C99-A2C8-F67A11B95A2C}"/>
                </a:ext>
              </a:extLst>
            </p:cNvPr>
            <p:cNvCxnSpPr>
              <a:cxnSpLocks/>
            </p:cNvCxnSpPr>
            <p:nvPr/>
          </p:nvCxnSpPr>
          <p:spPr>
            <a:xfrm>
              <a:off x="861374" y="5537515"/>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20ACC69-43EF-4F9C-8AF9-28838E34A011}"/>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96E383E-3837-4890-B6AB-CBBDE35438CD}"/>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DA7E31F-22CF-4D87-B4B3-87AFC929AACE}"/>
                </a:ext>
              </a:extLst>
            </p:cNvPr>
            <p:cNvSpPr txBox="1"/>
            <p:nvPr/>
          </p:nvSpPr>
          <p:spPr>
            <a:xfrm>
              <a:off x="975857" y="3028000"/>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19" name="TextBox 118">
              <a:extLst>
                <a:ext uri="{FF2B5EF4-FFF2-40B4-BE49-F238E27FC236}">
                  <a16:creationId xmlns:a16="http://schemas.microsoft.com/office/drawing/2014/main" id="{AE57C23B-E1D7-4CE1-BC6B-3C620E8AA24B}"/>
                </a:ext>
              </a:extLst>
            </p:cNvPr>
            <p:cNvSpPr txBox="1"/>
            <p:nvPr/>
          </p:nvSpPr>
          <p:spPr>
            <a:xfrm>
              <a:off x="6561509" y="3527837"/>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0" name="TextBox 119">
              <a:extLst>
                <a:ext uri="{FF2B5EF4-FFF2-40B4-BE49-F238E27FC236}">
                  <a16:creationId xmlns:a16="http://schemas.microsoft.com/office/drawing/2014/main" id="{AF2AC273-8FE0-40DC-877A-AECF9F105AB8}"/>
                </a:ext>
              </a:extLst>
            </p:cNvPr>
            <p:cNvSpPr txBox="1"/>
            <p:nvPr/>
          </p:nvSpPr>
          <p:spPr>
            <a:xfrm>
              <a:off x="975857" y="3969197"/>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21" name="TextBox 120">
              <a:extLst>
                <a:ext uri="{FF2B5EF4-FFF2-40B4-BE49-F238E27FC236}">
                  <a16:creationId xmlns:a16="http://schemas.microsoft.com/office/drawing/2014/main" id="{D9499659-606F-4A13-BFC1-C748C47E3647}"/>
                </a:ext>
              </a:extLst>
            </p:cNvPr>
            <p:cNvSpPr txBox="1"/>
            <p:nvPr/>
          </p:nvSpPr>
          <p:spPr>
            <a:xfrm>
              <a:off x="1800884" y="5041495"/>
              <a:ext cx="1739707"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(hidden sign in request)</a:t>
              </a:r>
            </a:p>
          </p:txBody>
        </p:sp>
        <p:sp>
          <p:nvSpPr>
            <p:cNvPr id="122" name="TextBox 121">
              <a:extLst>
                <a:ext uri="{FF2B5EF4-FFF2-40B4-BE49-F238E27FC236}">
                  <a16:creationId xmlns:a16="http://schemas.microsoft.com/office/drawing/2014/main" id="{F790CECD-0493-480E-8D6E-DB83202ADA32}"/>
                </a:ext>
              </a:extLst>
            </p:cNvPr>
            <p:cNvSpPr txBox="1"/>
            <p:nvPr/>
          </p:nvSpPr>
          <p:spPr>
            <a:xfrm>
              <a:off x="975857" y="5520986"/>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23" name="TextBox 122">
              <a:extLst>
                <a:ext uri="{FF2B5EF4-FFF2-40B4-BE49-F238E27FC236}">
                  <a16:creationId xmlns:a16="http://schemas.microsoft.com/office/drawing/2014/main" id="{EE7F6A6A-738A-4368-9DF9-1140CDCED5A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4" name="TextBox 123">
              <a:extLst>
                <a:ext uri="{FF2B5EF4-FFF2-40B4-BE49-F238E27FC236}">
                  <a16:creationId xmlns:a16="http://schemas.microsoft.com/office/drawing/2014/main" id="{B4E1B1E6-93F6-48E7-BA05-44C999392BA1}"/>
                </a:ext>
              </a:extLst>
            </p:cNvPr>
            <p:cNvSpPr txBox="1"/>
            <p:nvPr/>
          </p:nvSpPr>
          <p:spPr>
            <a:xfrm>
              <a:off x="2275565" y="2220140"/>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token&amp;client_id</a:t>
              </a:r>
              <a:r>
                <a:rPr lang="fr-FR" sz="1200" i="1" dirty="0">
                  <a:solidFill>
                    <a:schemeClr val="tx2"/>
                  </a:solidFill>
                </a:rPr>
                <a:t>=…</a:t>
              </a:r>
            </a:p>
          </p:txBody>
        </p:sp>
        <p:sp>
          <p:nvSpPr>
            <p:cNvPr id="125" name="TextBox 124">
              <a:extLst>
                <a:ext uri="{FF2B5EF4-FFF2-40B4-BE49-F238E27FC236}">
                  <a16:creationId xmlns:a16="http://schemas.microsoft.com/office/drawing/2014/main" id="{B4AF2E81-A666-4135-9DAC-F01502F1D246}"/>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126" name="Group 125">
              <a:extLst>
                <a:ext uri="{FF2B5EF4-FFF2-40B4-BE49-F238E27FC236}">
                  <a16:creationId xmlns:a16="http://schemas.microsoft.com/office/drawing/2014/main" id="{343D5F53-6C62-4C9A-981D-541B6D60B186}"/>
                </a:ext>
              </a:extLst>
            </p:cNvPr>
            <p:cNvGrpSpPr/>
            <p:nvPr/>
          </p:nvGrpSpPr>
          <p:grpSpPr>
            <a:xfrm>
              <a:off x="5100704" y="4451052"/>
              <a:ext cx="527602" cy="527600"/>
              <a:chOff x="4963878" y="4740417"/>
              <a:chExt cx="527602" cy="527600"/>
            </a:xfrm>
          </p:grpSpPr>
          <p:sp>
            <p:nvSpPr>
              <p:cNvPr id="127" name="Oval 126">
                <a:extLst>
                  <a:ext uri="{FF2B5EF4-FFF2-40B4-BE49-F238E27FC236}">
                    <a16:creationId xmlns:a16="http://schemas.microsoft.com/office/drawing/2014/main" id="{AF251008-A2C5-4216-9451-556BDFC060B8}"/>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5">
                <a:extLst>
                  <a:ext uri="{FF2B5EF4-FFF2-40B4-BE49-F238E27FC236}">
                    <a16:creationId xmlns:a16="http://schemas.microsoft.com/office/drawing/2014/main" id="{607BC82E-36EC-40D9-8779-7ECD9C7842F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296986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B3068B-EA92-4186-B0F7-66260D6914B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Implicit grant</a:t>
            </a:r>
          </a:p>
        </p:txBody>
      </p:sp>
      <p:sp>
        <p:nvSpPr>
          <p:cNvPr id="5" name="Rectangle 4"/>
          <p:cNvSpPr/>
          <p:nvPr/>
        </p:nvSpPr>
        <p:spPr>
          <a:xfrm>
            <a:off x="465138" y="1873405"/>
            <a:ext cx="10321447" cy="1477328"/>
          </a:xfrm>
          <a:prstGeom prst="rect">
            <a:avLst/>
          </a:prstGeom>
          <a:ln>
            <a:noFill/>
          </a:ln>
        </p:spPr>
        <p:txBody>
          <a:bodyPr wrap="square">
            <a:spAutoFit/>
          </a:bodyPr>
          <a:lstStyle/>
          <a:p>
            <a:r>
              <a:rPr lang="en-US" sz="1600" dirty="0">
                <a:latin typeface="+mj-lt"/>
              </a:rPr>
              <a:t>GET</a:t>
            </a:r>
            <a:r>
              <a:rPr lang="en-US" dirty="0">
                <a:latin typeface="Consolas" panose="020B0609020204030204" pitchFamily="49" charset="0"/>
              </a:rPr>
              <a:t> https://login.microsoftonline.com/common/oauth2/v2.0/authorize</a:t>
            </a:r>
          </a:p>
          <a:p>
            <a:pPr lvl="1"/>
            <a:r>
              <a:rPr lang="en-US" dirty="0">
                <a:latin typeface="Consolas" panose="020B0609020204030204" pitchFamily="49" charset="0"/>
              </a:rPr>
              <a:t>?</a:t>
            </a:r>
            <a:r>
              <a:rPr lang="en-US" dirty="0" err="1">
                <a:latin typeface="Consolas" panose="020B0609020204030204" pitchFamily="49" charset="0"/>
              </a:rPr>
              <a:t>response_type</a:t>
            </a:r>
            <a:r>
              <a:rPr lang="en-US" dirty="0">
                <a:latin typeface="Consolas" panose="020B0609020204030204" pitchFamily="49" charset="0"/>
              </a:rPr>
              <a:t>=token</a:t>
            </a:r>
          </a:p>
          <a:p>
            <a:pPr lvl="1"/>
            <a:r>
              <a:rPr lang="en-US" dirty="0">
                <a:latin typeface="Consolas" panose="020B0609020204030204" pitchFamily="49" charset="0"/>
              </a:rPr>
              <a:t>&amp;scope=user.read%20mail.send%20openid%20profile</a:t>
            </a:r>
          </a:p>
          <a:p>
            <a:pPr lvl="1"/>
            <a:r>
              <a:rPr lang="en-US" dirty="0">
                <a:latin typeface="Consolas" panose="020B0609020204030204" pitchFamily="49" charset="0"/>
              </a:rPr>
              <a:t>&amp;</a:t>
            </a:r>
            <a:r>
              <a:rPr lang="en-US" dirty="0" err="1">
                <a:latin typeface="Consolas" panose="020B0609020204030204" pitchFamily="49" charset="0"/>
              </a:rPr>
              <a:t>client_id</a:t>
            </a:r>
            <a:r>
              <a:rPr lang="en-US" dirty="0">
                <a:latin typeface="Consolas" panose="020B0609020204030204" pitchFamily="49" charset="0"/>
              </a:rPr>
              <a:t>=cae0f9e6-1e83-4958-864e-53146ae484f4</a:t>
            </a:r>
          </a:p>
          <a:p>
            <a:pPr lvl="1"/>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=http%3A%2F%2Flocalhost%3A8080%2F</a:t>
            </a:r>
          </a:p>
        </p:txBody>
      </p:sp>
      <p:sp>
        <p:nvSpPr>
          <p:cNvPr id="6" name="Rectangle 5"/>
          <p:cNvSpPr/>
          <p:nvPr/>
        </p:nvSpPr>
        <p:spPr>
          <a:xfrm>
            <a:off x="465137" y="3720191"/>
            <a:ext cx="10321448" cy="2031325"/>
          </a:xfrm>
          <a:prstGeom prst="rect">
            <a:avLst/>
          </a:prstGeom>
          <a:ln>
            <a:noFill/>
          </a:ln>
        </p:spPr>
        <p:txBody>
          <a:bodyPr wrap="square">
            <a:spAutoFit/>
          </a:bodyPr>
          <a:lstStyle/>
          <a:p>
            <a:r>
              <a:rPr lang="en-US" dirty="0">
                <a:latin typeface="Consolas" panose="020B0609020204030204" pitchFamily="49" charset="0"/>
              </a:rPr>
              <a:t>&lt;html&gt;&lt;head&gt;&lt;title&gt;Object moved&lt;/title&gt;&lt;/head&gt;&lt;body&gt;</a:t>
            </a:r>
          </a:p>
          <a:p>
            <a:r>
              <a:rPr lang="en-US" dirty="0">
                <a:latin typeface="Consolas" panose="020B0609020204030204" pitchFamily="49" charset="0"/>
              </a:rPr>
              <a:t>&lt;h2&gt;Object moved to &lt;a </a:t>
            </a:r>
            <a:r>
              <a:rPr lang="en-US" dirty="0" err="1">
                <a:latin typeface="Consolas" panose="020B0609020204030204" pitchFamily="49" charset="0"/>
              </a:rPr>
              <a:t>href</a:t>
            </a:r>
            <a:r>
              <a:rPr lang="en-US" dirty="0">
                <a:latin typeface="Consolas" panose="020B0609020204030204" pitchFamily="49" charset="0"/>
              </a:rPr>
              <a:t>="http://localhost:8080/#</a:t>
            </a:r>
            <a:r>
              <a:rPr lang="en-US" dirty="0" err="1">
                <a:latin typeface="Consolas" panose="020B0609020204030204" pitchFamily="49" charset="0"/>
              </a:rPr>
              <a:t>access_token</a:t>
            </a:r>
            <a:r>
              <a:rPr lang="en-US" dirty="0">
                <a:latin typeface="Consolas" panose="020B0609020204030204" pitchFamily="49" charset="0"/>
              </a:rPr>
              <a:t>=eyJ0eX... ;</a:t>
            </a:r>
          </a:p>
          <a:p>
            <a:r>
              <a:rPr lang="en-US" dirty="0" err="1">
                <a:latin typeface="Consolas" panose="020B0609020204030204" pitchFamily="49" charset="0"/>
              </a:rPr>
              <a:t>token_type</a:t>
            </a:r>
            <a:r>
              <a:rPr lang="en-US" dirty="0">
                <a:latin typeface="Consolas" panose="020B0609020204030204" pitchFamily="49" charset="0"/>
              </a:rPr>
              <a:t>=Bearer</a:t>
            </a:r>
          </a:p>
          <a:p>
            <a:r>
              <a:rPr lang="en-US" dirty="0">
                <a:latin typeface="Consolas" panose="020B0609020204030204" pitchFamily="49" charset="0"/>
              </a:rPr>
              <a:t>&amp;</a:t>
            </a:r>
            <a:r>
              <a:rPr lang="en-US" dirty="0" err="1">
                <a:latin typeface="Consolas" panose="020B0609020204030204" pitchFamily="49" charset="0"/>
              </a:rPr>
              <a:t>amp;expires_in</a:t>
            </a:r>
            <a:r>
              <a:rPr lang="en-US" dirty="0">
                <a:latin typeface="Consolas" panose="020B0609020204030204" pitchFamily="49" charset="0"/>
              </a:rPr>
              <a:t>=3600</a:t>
            </a:r>
          </a:p>
          <a:p>
            <a:r>
              <a:rPr lang="en-US" dirty="0">
                <a:latin typeface="Consolas" panose="020B0609020204030204" pitchFamily="49" charset="0"/>
              </a:rPr>
              <a:t>&amp;</a:t>
            </a:r>
            <a:r>
              <a:rPr lang="en-US" dirty="0" err="1">
                <a:latin typeface="Consolas" panose="020B0609020204030204" pitchFamily="49" charset="0"/>
              </a:rPr>
              <a:t>amp;scope</a:t>
            </a:r>
            <a:r>
              <a:rPr lang="en-US" dirty="0">
                <a:latin typeface="Consolas" panose="020B0609020204030204" pitchFamily="49" charset="0"/>
              </a:rPr>
              <a:t>=</a:t>
            </a:r>
            <a:r>
              <a:rPr lang="en-US" dirty="0" err="1">
                <a:latin typeface="Consolas" panose="020B0609020204030204" pitchFamily="49" charset="0"/>
              </a:rPr>
              <a:t>Files.Read+Mail.Send+User.Read+User.ReadBasic.All</a:t>
            </a:r>
            <a:endParaRPr lang="en-US" dirty="0">
              <a:latin typeface="Consolas" panose="020B0609020204030204" pitchFamily="49" charset="0"/>
            </a:endParaRPr>
          </a:p>
          <a:p>
            <a:r>
              <a:rPr lang="en-US" dirty="0">
                <a:latin typeface="Consolas" panose="020B0609020204030204" pitchFamily="49" charset="0"/>
              </a:rPr>
              <a:t>&amp;amp;client_info=eyJ1a...&amp;amp"&gt;here&lt;/a&gt;.&lt;/h2&gt;</a:t>
            </a:r>
          </a:p>
          <a:p>
            <a:r>
              <a:rPr lang="en-US" dirty="0">
                <a:latin typeface="Consolas" panose="020B0609020204030204" pitchFamily="49" charset="0"/>
              </a:rPr>
              <a:t>&lt;/body&gt;&lt;/html&gt;</a:t>
            </a:r>
          </a:p>
        </p:txBody>
      </p:sp>
    </p:spTree>
    <p:extLst>
      <p:ext uri="{BB962C8B-B14F-4D97-AF65-F5344CB8AC3E}">
        <p14:creationId xmlns:p14="http://schemas.microsoft.com/office/powerpoint/2010/main" val="6722460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BE9D38-E614-4F2C-8366-8E9ED9A334E6}"/>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JavaScript applications</a:t>
            </a:r>
          </a:p>
        </p:txBody>
      </p:sp>
      <p:sp>
        <p:nvSpPr>
          <p:cNvPr id="3" name="Rectangle 2"/>
          <p:cNvSpPr/>
          <p:nvPr/>
        </p:nvSpPr>
        <p:spPr>
          <a:xfrm>
            <a:off x="332809" y="1823398"/>
            <a:ext cx="11797844" cy="4185761"/>
          </a:xfrm>
          <a:prstGeom prst="rect">
            <a:avLst/>
          </a:prstGeom>
          <a:ln>
            <a:noFill/>
          </a:ln>
        </p:spPr>
        <p:txBody>
          <a:bodyPr wrap="square">
            <a:spAutoFit/>
          </a:bodyPr>
          <a:lstStyle/>
          <a:p>
            <a:r>
              <a:rPr lang="en-US" sz="1400" dirty="0" err="1">
                <a:latin typeface="Lucida Console" panose="020B0609040504020204" pitchFamily="49" charset="0"/>
              </a:rPr>
              <a:t>clientApplication</a:t>
            </a:r>
            <a:r>
              <a:rPr lang="en-US" sz="1400" dirty="0">
                <a:latin typeface="Lucida Console" panose="020B0609040504020204" pitchFamily="49" charset="0"/>
              </a:rPr>
              <a:t> = </a:t>
            </a:r>
            <a:r>
              <a:rPr lang="en-US" sz="1400" dirty="0" err="1">
                <a:latin typeface="Lucida Console" panose="020B0609040504020204" pitchFamily="49" charset="0"/>
              </a:rPr>
              <a:t>createApplication</a:t>
            </a:r>
            <a:r>
              <a:rPr lang="en-US" sz="1400" dirty="0">
                <a:latin typeface="Lucida Console" panose="020B0609040504020204" pitchFamily="49" charset="0"/>
              </a:rPr>
              <a:t>(APPLICATION_CONFIG);</a:t>
            </a:r>
          </a:p>
          <a:p>
            <a:endParaRPr lang="en-US" sz="1400" dirty="0">
              <a:latin typeface="Lucida Console" panose="020B0609040504020204" pitchFamily="49" charset="0"/>
            </a:endParaRPr>
          </a:p>
          <a:p>
            <a:r>
              <a:rPr lang="en-US" sz="1400" dirty="0">
                <a:latin typeface="Lucida Console" panose="020B0609040504020204" pitchFamily="49" charset="0"/>
              </a:rPr>
              <a:t>return {</a:t>
            </a:r>
          </a:p>
          <a:p>
            <a:r>
              <a:rPr lang="en-US" sz="1400" dirty="0">
                <a:latin typeface="Lucida Console" panose="020B0609040504020204" pitchFamily="49" charset="0"/>
              </a:rPr>
              <a:t>login: function login() {</a:t>
            </a:r>
          </a:p>
          <a:p>
            <a:r>
              <a:rPr lang="en-US" sz="1400" dirty="0">
                <a:latin typeface="Lucida Console" panose="020B0609040504020204" pitchFamily="49" charset="0"/>
              </a:rPr>
              <a:t>    </a:t>
            </a:r>
            <a:r>
              <a:rPr lang="en-US" sz="1400" dirty="0" err="1">
                <a:latin typeface="Lucida Console" panose="020B0609040504020204" pitchFamily="49" charset="0"/>
              </a:rPr>
              <a:t>clientApplication.loginPopup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idToken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clientApplication.acquireTokenSilent</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window.location.reload</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acquiring the popup:\n" + error);</a:t>
            </a:r>
          </a:p>
          <a:p>
            <a:r>
              <a:rPr lang="en-US" sz="1400" dirty="0">
                <a:latin typeface="Lucida Console" panose="020B0609040504020204" pitchFamily="49" charset="0"/>
              </a:rPr>
              <a:t>            });</a:t>
            </a:r>
          </a:p>
          <a:p>
            <a:r>
              <a:rPr lang="en-US" sz="1400" dirty="0">
                <a:latin typeface="Lucida Console" panose="020B0609040504020204" pitchFamily="49" charset="0"/>
              </a:rPr>
              <a:t>        })</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during login:\n" + error);</a:t>
            </a:r>
          </a:p>
          <a:p>
            <a:r>
              <a:rPr lang="en-US" sz="1400" dirty="0">
                <a:latin typeface="Lucida Console" panose="020B0609040504020204" pitchFamily="49" charset="0"/>
              </a:rPr>
              <a:t>    });</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22179846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Client credentials grant - daemon applications</a:t>
            </a:r>
          </a:p>
        </p:txBody>
      </p:sp>
      <p:sp>
        <p:nvSpPr>
          <p:cNvPr id="39" name="Rectangle 38">
            <a:extLst>
              <a:ext uri="{FF2B5EF4-FFF2-40B4-BE49-F238E27FC236}">
                <a16:creationId xmlns:a16="http://schemas.microsoft.com/office/drawing/2014/main" id="{73BE5080-7463-4E9F-8698-5EC9A488AA5E}"/>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0" name="Rectangle 39">
            <a:extLst>
              <a:ext uri="{FF2B5EF4-FFF2-40B4-BE49-F238E27FC236}">
                <a16:creationId xmlns:a16="http://schemas.microsoft.com/office/drawing/2014/main" id="{1EF5EB23-8ACA-43BF-85D3-FB1E486F21F8}"/>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2" name="Rectangle 41">
            <a:extLst>
              <a:ext uri="{FF2B5EF4-FFF2-40B4-BE49-F238E27FC236}">
                <a16:creationId xmlns:a16="http://schemas.microsoft.com/office/drawing/2014/main" id="{331881D7-F0CD-43FB-ABDC-2D12FDDD4767}"/>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48" name="Rectangle 47">
            <a:extLst>
              <a:ext uri="{FF2B5EF4-FFF2-40B4-BE49-F238E27FC236}">
                <a16:creationId xmlns:a16="http://schemas.microsoft.com/office/drawing/2014/main" id="{0A112143-4B4C-49C6-84BD-AED36183C450}"/>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sp>
        <p:nvSpPr>
          <p:cNvPr id="49" name="Rectangle 48">
            <a:extLst>
              <a:ext uri="{FF2B5EF4-FFF2-40B4-BE49-F238E27FC236}">
                <a16:creationId xmlns:a16="http://schemas.microsoft.com/office/drawing/2014/main" id="{37414EAB-15A7-41AB-91EE-B7AAFCD320DA}"/>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9FDB2D0F-8EAA-41D1-8647-6FC5B71865F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FD049B-19E5-4A8E-B030-C7788E618819}"/>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513ADFD-7853-4201-80CF-0F7726B8D4B6}"/>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C9D42A-CF9D-4226-8701-DC63A78FA2D9}"/>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D17FB07-9E25-4395-9E7D-C037E8DE0318}"/>
              </a:ext>
            </a:extLst>
          </p:cNvPr>
          <p:cNvCxnSpPr>
            <a:cxnSpLocks/>
          </p:cNvCxnSpPr>
          <p:nvPr/>
        </p:nvCxnSpPr>
        <p:spPr>
          <a:xfrm>
            <a:off x="783423" y="2553206"/>
            <a:ext cx="6599192"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2CCCFE-E741-466A-BF9C-85C2DEC54CB3}"/>
              </a:ext>
            </a:extLst>
          </p:cNvPr>
          <p:cNvCxnSpPr/>
          <p:nvPr/>
        </p:nvCxnSpPr>
        <p:spPr>
          <a:xfrm>
            <a:off x="783423" y="549970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7F15F0-0F11-430B-BC1A-42A08EC33D74}"/>
              </a:ext>
            </a:extLst>
          </p:cNvPr>
          <p:cNvCxnSpPr>
            <a:cxnSpLocks/>
          </p:cNvCxnSpPr>
          <p:nvPr/>
        </p:nvCxnSpPr>
        <p:spPr>
          <a:xfrm>
            <a:off x="861374" y="2803252"/>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08C6CC-31B2-4A36-B72B-0F64F6C515CB}"/>
              </a:ext>
            </a:extLst>
          </p:cNvPr>
          <p:cNvCxnSpPr>
            <a:cxnSpLocks/>
          </p:cNvCxnSpPr>
          <p:nvPr/>
        </p:nvCxnSpPr>
        <p:spPr>
          <a:xfrm>
            <a:off x="783423" y="4417486"/>
            <a:ext cx="401143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764660-F490-4CF3-8C3C-A3CEC89682BD}"/>
              </a:ext>
            </a:extLst>
          </p:cNvPr>
          <p:cNvCxnSpPr>
            <a:cxnSpLocks/>
          </p:cNvCxnSpPr>
          <p:nvPr/>
        </p:nvCxnSpPr>
        <p:spPr>
          <a:xfrm>
            <a:off x="861374" y="4558734"/>
            <a:ext cx="393348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B1545F6-C109-4F37-A6C6-CAF0EB74FDCF}"/>
              </a:ext>
            </a:extLst>
          </p:cNvPr>
          <p:cNvCxnSpPr>
            <a:cxnSpLocks/>
          </p:cNvCxnSpPr>
          <p:nvPr/>
        </p:nvCxnSpPr>
        <p:spPr>
          <a:xfrm>
            <a:off x="861374" y="564751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C799A41-B3D6-4103-B111-80DBE2FD9389}"/>
              </a:ext>
            </a:extLst>
          </p:cNvPr>
          <p:cNvSpPr txBox="1"/>
          <p:nvPr/>
        </p:nvSpPr>
        <p:spPr>
          <a:xfrm>
            <a:off x="975857" y="2780373"/>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71" name="TextBox 70">
            <a:extLst>
              <a:ext uri="{FF2B5EF4-FFF2-40B4-BE49-F238E27FC236}">
                <a16:creationId xmlns:a16="http://schemas.microsoft.com/office/drawing/2014/main" id="{1D29D27C-85D6-4F1A-B57B-D9D3C5F976B8}"/>
              </a:ext>
            </a:extLst>
          </p:cNvPr>
          <p:cNvSpPr txBox="1"/>
          <p:nvPr/>
        </p:nvSpPr>
        <p:spPr>
          <a:xfrm>
            <a:off x="2291349" y="4075663"/>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client_secret</a:t>
            </a:r>
            <a:r>
              <a:rPr lang="fr-FR" sz="1200" i="1" dirty="0">
                <a:solidFill>
                  <a:schemeClr val="tx2"/>
                </a:solidFill>
              </a:rPr>
              <a:t>=…</a:t>
            </a:r>
          </a:p>
        </p:txBody>
      </p:sp>
      <p:sp>
        <p:nvSpPr>
          <p:cNvPr id="72" name="TextBox 71">
            <a:extLst>
              <a:ext uri="{FF2B5EF4-FFF2-40B4-BE49-F238E27FC236}">
                <a16:creationId xmlns:a16="http://schemas.microsoft.com/office/drawing/2014/main" id="{232BBC6C-4E8E-451C-A4B7-C97DDCF2BFBB}"/>
              </a:ext>
            </a:extLst>
          </p:cNvPr>
          <p:cNvSpPr txBox="1"/>
          <p:nvPr/>
        </p:nvSpPr>
        <p:spPr>
          <a:xfrm>
            <a:off x="975857" y="4567074"/>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73" name="TextBox 72">
            <a:extLst>
              <a:ext uri="{FF2B5EF4-FFF2-40B4-BE49-F238E27FC236}">
                <a16:creationId xmlns:a16="http://schemas.microsoft.com/office/drawing/2014/main" id="{B7575FA6-8745-49EB-BB15-8AA049652EFA}"/>
              </a:ext>
            </a:extLst>
          </p:cNvPr>
          <p:cNvSpPr txBox="1"/>
          <p:nvPr/>
        </p:nvSpPr>
        <p:spPr>
          <a:xfrm>
            <a:off x="6561509" y="517845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74" name="TextBox 73">
            <a:extLst>
              <a:ext uri="{FF2B5EF4-FFF2-40B4-BE49-F238E27FC236}">
                <a16:creationId xmlns:a16="http://schemas.microsoft.com/office/drawing/2014/main" id="{8A2E3A7E-E8B4-411F-8697-BEBD1641A3E8}"/>
              </a:ext>
            </a:extLst>
          </p:cNvPr>
          <p:cNvSpPr txBox="1"/>
          <p:nvPr/>
        </p:nvSpPr>
        <p:spPr>
          <a:xfrm>
            <a:off x="975857" y="561981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78" name="TextBox 77">
            <a:extLst>
              <a:ext uri="{FF2B5EF4-FFF2-40B4-BE49-F238E27FC236}">
                <a16:creationId xmlns:a16="http://schemas.microsoft.com/office/drawing/2014/main" id="{88C64631-28BB-47C5-907A-BA6CD478143D}"/>
              </a:ext>
            </a:extLst>
          </p:cNvPr>
          <p:cNvSpPr txBox="1"/>
          <p:nvPr/>
        </p:nvSpPr>
        <p:spPr>
          <a:xfrm>
            <a:off x="2275565" y="2220140"/>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redirect_uri</a:t>
            </a:r>
            <a:r>
              <a:rPr lang="fr-FR" sz="1200" i="1" dirty="0">
                <a:solidFill>
                  <a:schemeClr val="tx2"/>
                </a:solidFill>
              </a:rPr>
              <a:t>=…</a:t>
            </a:r>
          </a:p>
        </p:txBody>
      </p:sp>
    </p:spTree>
    <p:extLst>
      <p:ext uri="{BB962C8B-B14F-4D97-AF65-F5344CB8AC3E}">
        <p14:creationId xmlns:p14="http://schemas.microsoft.com/office/powerpoint/2010/main" val="164760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53B65A-73F1-4E58-82E1-2995949BD8E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Client credentials grant</a:t>
            </a:r>
          </a:p>
        </p:txBody>
      </p:sp>
      <p:sp>
        <p:nvSpPr>
          <p:cNvPr id="3" name="Rectangle 2"/>
          <p:cNvSpPr/>
          <p:nvPr/>
        </p:nvSpPr>
        <p:spPr>
          <a:xfrm>
            <a:off x="465138" y="1776608"/>
            <a:ext cx="10108504" cy="2031325"/>
          </a:xfrm>
          <a:prstGeom prst="rect">
            <a:avLst/>
          </a:prstGeom>
          <a:ln>
            <a:noFill/>
          </a:ln>
        </p:spPr>
        <p:txBody>
          <a:bodyPr wrap="square">
            <a:spAutoFit/>
          </a:bodyPr>
          <a:lstStyle/>
          <a:p>
            <a:r>
              <a:rPr lang="en-US" sz="1600" dirty="0">
                <a:latin typeface="+mj-lt"/>
              </a:rPr>
              <a:t>POST</a:t>
            </a:r>
            <a:r>
              <a:rPr lang="en-US" dirty="0">
                <a:latin typeface="Consolas" panose="020B0609020204030204" pitchFamily="49" charset="0"/>
              </a:rPr>
              <a:t> </a:t>
            </a:r>
            <a:r>
              <a:rPr lang="en-US" dirty="0">
                <a:latin typeface="Consolas" panose="020B0609020204030204" pitchFamily="49" charset="0"/>
                <a:hlinkClick r:id="rId2"/>
              </a:rPr>
              <a:t>https://login.microsoftonline.com/common/oauth2/v2.0/token</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client_id</a:t>
            </a:r>
            <a:r>
              <a:rPr lang="en-US" dirty="0">
                <a:latin typeface="Consolas" panose="020B0609020204030204" pitchFamily="49" charset="0"/>
              </a:rPr>
              <a:t>=91430f7a-0e23-4e0a-8984-d2e388caba28</a:t>
            </a:r>
          </a:p>
          <a:p>
            <a:r>
              <a:rPr lang="en-US" dirty="0">
                <a:latin typeface="Consolas" panose="020B0609020204030204" pitchFamily="49" charset="0"/>
              </a:rPr>
              <a:t>&amp;scope=</a:t>
            </a:r>
            <a:r>
              <a:rPr lang="en-US" dirty="0" err="1">
                <a:latin typeface="Consolas" panose="020B0609020204030204" pitchFamily="49" charset="0"/>
              </a:rPr>
              <a:t>offline_access+openid+profile+User.Read+User.ReadBasic.All</a:t>
            </a:r>
            <a:endParaRPr lang="en-US" dirty="0">
              <a:latin typeface="Consolas" panose="020B0609020204030204" pitchFamily="49" charset="0"/>
            </a:endParaRPr>
          </a:p>
          <a:p>
            <a:r>
              <a:rPr lang="en-US" dirty="0">
                <a:latin typeface="Consolas" panose="020B0609020204030204" pitchFamily="49" charset="0"/>
              </a:rPr>
              <a:t>&amp;</a:t>
            </a:r>
            <a:r>
              <a:rPr lang="en-US" dirty="0" err="1">
                <a:latin typeface="Consolas" panose="020B0609020204030204" pitchFamily="49" charset="0"/>
              </a:rPr>
              <a:t>grant_type</a:t>
            </a:r>
            <a:r>
              <a:rPr lang="en-US" dirty="0">
                <a:latin typeface="Consolas" panose="020B0609020204030204" pitchFamily="49" charset="0"/>
              </a:rPr>
              <a:t>=</a:t>
            </a:r>
            <a:r>
              <a:rPr lang="en-US" dirty="0" err="1">
                <a:latin typeface="Consolas" panose="020B0609020204030204" pitchFamily="49" charset="0"/>
              </a:rPr>
              <a:t>authorization_code</a:t>
            </a:r>
            <a:endParaRPr lang="en-US" dirty="0">
              <a:latin typeface="Consolas" panose="020B0609020204030204" pitchFamily="49" charset="0"/>
            </a:endParaRPr>
          </a:p>
          <a:p>
            <a:r>
              <a:rPr lang="en-US" dirty="0">
                <a:latin typeface="Consolas" panose="020B0609020204030204" pitchFamily="49" charset="0"/>
              </a:rPr>
              <a:t>&amp;code=OAQABA…w3f2xa_SgIAA</a:t>
            </a:r>
          </a:p>
          <a:p>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=urn%3Aietf%3Awg%3Aoauth%3A2.0%3Aoob</a:t>
            </a:r>
          </a:p>
        </p:txBody>
      </p:sp>
      <p:sp>
        <p:nvSpPr>
          <p:cNvPr id="7" name="Rectangle 6"/>
          <p:cNvSpPr/>
          <p:nvPr/>
        </p:nvSpPr>
        <p:spPr>
          <a:xfrm>
            <a:off x="465138" y="4080594"/>
            <a:ext cx="10108504" cy="2031325"/>
          </a:xfrm>
          <a:prstGeom prst="rect">
            <a:avLst/>
          </a:prstGeom>
          <a:ln>
            <a:noFill/>
          </a:ln>
        </p:spPr>
        <p:txBody>
          <a:bodyPr wrap="square">
            <a:spAutoFit/>
          </a:bodyPr>
          <a:lstStyle/>
          <a:p>
            <a:r>
              <a:rPr lang="en-US" dirty="0">
                <a:latin typeface="Consolas" panose="020B0609020204030204" pitchFamily="49" charset="0"/>
              </a:rPr>
              <a:t>HTTP/1.1 200 OK</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token_type":"Bearer</a:t>
            </a:r>
            <a:r>
              <a:rPr lang="en-US" dirty="0">
                <a:latin typeface="Consolas" panose="020B0609020204030204" pitchFamily="49" charset="0"/>
              </a:rPr>
              <a:t>",</a:t>
            </a:r>
          </a:p>
          <a:p>
            <a:r>
              <a:rPr lang="en-US" dirty="0">
                <a:latin typeface="Consolas" panose="020B0609020204030204" pitchFamily="49" charset="0"/>
              </a:rPr>
              <a:t>"scope":"</a:t>
            </a:r>
            <a:r>
              <a:rPr lang="en-US" dirty="0" err="1">
                <a:latin typeface="Consolas" panose="020B0609020204030204" pitchFamily="49" charset="0"/>
              </a:rPr>
              <a:t>Mail.Send</a:t>
            </a:r>
            <a:r>
              <a:rPr lang="en-US" dirty="0">
                <a:latin typeface="Consolas" panose="020B0609020204030204" pitchFamily="49" charset="0"/>
              </a:rPr>
              <a:t> </a:t>
            </a:r>
            <a:r>
              <a:rPr lang="en-US" dirty="0" err="1">
                <a:latin typeface="Consolas" panose="020B0609020204030204" pitchFamily="49" charset="0"/>
              </a:rPr>
              <a:t>User.Read</a:t>
            </a:r>
            <a:r>
              <a:rPr lang="en-US" dirty="0">
                <a:latin typeface="Consolas" panose="020B0609020204030204" pitchFamily="49" charset="0"/>
              </a:rPr>
              <a:t> </a:t>
            </a:r>
            <a:r>
              <a:rPr lang="en-US" dirty="0" err="1">
                <a:latin typeface="Consolas" panose="020B0609020204030204" pitchFamily="49" charset="0"/>
              </a:rPr>
              <a:t>User.ReadBasic.All</a:t>
            </a:r>
            <a:r>
              <a:rPr lang="en-US" dirty="0">
                <a:latin typeface="Consolas" panose="020B0609020204030204" pitchFamily="49" charset="0"/>
              </a:rPr>
              <a:t>",</a:t>
            </a:r>
          </a:p>
          <a:p>
            <a:r>
              <a:rPr lang="en-US" dirty="0">
                <a:latin typeface="Consolas" panose="020B0609020204030204" pitchFamily="49" charset="0"/>
              </a:rPr>
              <a:t>"expires_in":3599,</a:t>
            </a:r>
          </a:p>
          <a:p>
            <a:r>
              <a:rPr lang="en-US" dirty="0">
                <a:latin typeface="Consolas" panose="020B0609020204030204" pitchFamily="49" charset="0"/>
              </a:rPr>
              <a:t>"ext_expires_in":262800,</a:t>
            </a:r>
          </a:p>
          <a:p>
            <a:r>
              <a:rPr lang="en-US" dirty="0">
                <a:latin typeface="Consolas" panose="020B0609020204030204" pitchFamily="49" charset="0"/>
              </a:rPr>
              <a:t>"access_token":"6IkFRQUJBQUF…UFBQUFAB"}</a:t>
            </a:r>
          </a:p>
        </p:txBody>
      </p:sp>
    </p:spTree>
    <p:extLst>
      <p:ext uri="{BB962C8B-B14F-4D97-AF65-F5344CB8AC3E}">
        <p14:creationId xmlns:p14="http://schemas.microsoft.com/office/powerpoint/2010/main" val="15049349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96FEB6-1A93-4034-83C2-195D878FDF7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server to server</a:t>
            </a:r>
          </a:p>
        </p:txBody>
      </p:sp>
      <p:sp>
        <p:nvSpPr>
          <p:cNvPr id="3" name="Rectangle 2"/>
          <p:cNvSpPr/>
          <p:nvPr/>
        </p:nvSpPr>
        <p:spPr>
          <a:xfrm>
            <a:off x="417010" y="1651925"/>
            <a:ext cx="11374244" cy="4524315"/>
          </a:xfrm>
          <a:prstGeom prst="rect">
            <a:avLst/>
          </a:prstGeom>
          <a:ln>
            <a:noFill/>
          </a:ln>
        </p:spPr>
        <p:txBody>
          <a:bodyPr wrap="square">
            <a:spAutoFit/>
          </a:bodyPr>
          <a:lstStyle/>
          <a:p>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daemonClient</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ConfidentialClientApplication</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clientId</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String</a:t>
            </a:r>
            <a:r>
              <a:rPr lang="en-US" dirty="0" err="1">
                <a:solidFill>
                  <a:srgbClr val="000000"/>
                </a:solidFill>
                <a:latin typeface="Consolas" panose="020B0609020204030204" pitchFamily="49" charset="0"/>
              </a:rPr>
              <a:t>.Format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authorityFormat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tenantId</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replyUri</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ClientCredential</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ConfigurationManager</a:t>
            </a:r>
            <a:r>
              <a:rPr lang="en-US" dirty="0" err="1">
                <a:solidFill>
                  <a:srgbClr val="000000"/>
                </a:solidFill>
                <a:latin typeface="Consolas" panose="020B0609020204030204" pitchFamily="49" charset="0"/>
              </a:rPr>
              <a:t>.AppSettings</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clientSecret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appTokenCache</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AuthenticationResult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daemonClient.AcquireTokenForClientAsync</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msGraphScope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Query for list of users in the tenant</a:t>
            </a:r>
            <a:endParaRPr lang="en-US" dirty="0">
              <a:solidFill>
                <a:srgbClr val="000000"/>
              </a:solidFill>
              <a:latin typeface="Consolas" panose="020B0609020204030204" pitchFamily="49" charset="0"/>
            </a:endParaRPr>
          </a:p>
          <a:p>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 client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HttpClient</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 request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HttpRequestMessage</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HttpMethod</a:t>
            </a:r>
            <a:r>
              <a:rPr lang="en-US" dirty="0" err="1">
                <a:solidFill>
                  <a:srgbClr val="000000"/>
                </a:solidFill>
                <a:latin typeface="Consolas" panose="020B0609020204030204" pitchFamily="49" charset="0"/>
              </a:rPr>
              <a:t>.Get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msGraphQuery</a:t>
            </a:r>
            <a:r>
              <a:rPr lang="en-US"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request.Headers.Authorization</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AuthenticationHeaderValue</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"Bearer"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authResult.AccessToken</a:t>
            </a:r>
            <a:r>
              <a:rPr lang="en-US" dirty="0">
                <a:solidFill>
                  <a:srgbClr val="000000"/>
                </a:solidFill>
                <a:latin typeface="Consolas" panose="020B0609020204030204" pitchFamily="49" charset="0"/>
              </a:rPr>
              <a:t>);</a:t>
            </a:r>
          </a:p>
          <a:p>
            <a:r>
              <a:rPr lang="en-US" dirty="0" err="1">
                <a:solidFill>
                  <a:srgbClr val="2B91AF"/>
                </a:solidFill>
                <a:latin typeface="Consolas" panose="020B0609020204030204" pitchFamily="49" charset="0"/>
              </a:rPr>
              <a:t>HttpResponseMessage</a:t>
            </a:r>
            <a:r>
              <a:rPr lang="en-US" dirty="0">
                <a:solidFill>
                  <a:srgbClr val="000000"/>
                </a:solidFill>
                <a:latin typeface="Consolas" panose="020B0609020204030204" pitchFamily="49" charset="0"/>
              </a:rPr>
              <a:t> response = </a:t>
            </a:r>
            <a:r>
              <a:rPr lang="en-US" dirty="0" err="1">
                <a:solidFill>
                  <a:srgbClr val="000000"/>
                </a:solidFill>
                <a:latin typeface="Consolas" panose="020B0609020204030204" pitchFamily="49" charset="0"/>
              </a:rPr>
              <a:t>client.SendAsync</a:t>
            </a:r>
            <a:r>
              <a:rPr lang="en-US" dirty="0">
                <a:solidFill>
                  <a:srgbClr val="000000"/>
                </a:solidFill>
                <a:latin typeface="Consolas" panose="020B0609020204030204" pitchFamily="49" charset="0"/>
              </a:rPr>
              <a:t>(request).</a:t>
            </a:r>
            <a:r>
              <a:rPr lang="en-US" dirty="0" err="1">
                <a:solidFill>
                  <a:srgbClr val="000000"/>
                </a:solidFill>
                <a:latin typeface="Consolas" panose="020B0609020204030204" pitchFamily="49" charset="0"/>
              </a:rPr>
              <a:t>GetAwaiter</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GetResult</a:t>
            </a:r>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21594365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 05</a:t>
            </a:r>
            <a:br>
              <a:rPr lang="en-US" dirty="0"/>
            </a:br>
            <a:br>
              <a:rPr lang="en-US" dirty="0"/>
            </a:br>
            <a:r>
              <a:rPr lang="en-US" sz="2800" dirty="0">
                <a:latin typeface="+mn-lt"/>
              </a:rPr>
              <a:t>Client credentials grant</a:t>
            </a:r>
          </a:p>
        </p:txBody>
      </p:sp>
    </p:spTree>
    <p:extLst>
      <p:ext uri="{BB962C8B-B14F-4D97-AF65-F5344CB8AC3E}">
        <p14:creationId xmlns:p14="http://schemas.microsoft.com/office/powerpoint/2010/main" val="18981198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OpenID Connect and the v2.0 endpoint</a:t>
            </a:r>
          </a:p>
        </p:txBody>
      </p:sp>
      <p:sp>
        <p:nvSpPr>
          <p:cNvPr id="44" name="Rectangle 43">
            <a:extLst>
              <a:ext uri="{FF2B5EF4-FFF2-40B4-BE49-F238E27FC236}">
                <a16:creationId xmlns:a16="http://schemas.microsoft.com/office/drawing/2014/main" id="{67572B73-C911-425D-8F8E-5470115D803F}"/>
              </a:ext>
            </a:extLst>
          </p:cNvPr>
          <p:cNvSpPr/>
          <p:nvPr/>
        </p:nvSpPr>
        <p:spPr bwMode="auto">
          <a:xfrm>
            <a:off x="5531176" y="2596138"/>
            <a:ext cx="2070230"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6" name="Rectangle 45">
            <a:extLst>
              <a:ext uri="{FF2B5EF4-FFF2-40B4-BE49-F238E27FC236}">
                <a16:creationId xmlns:a16="http://schemas.microsoft.com/office/drawing/2014/main" id="{D10F9035-0F08-4857-8E36-6329DE97D2F5}"/>
              </a:ext>
            </a:extLst>
          </p:cNvPr>
          <p:cNvSpPr/>
          <p:nvPr/>
        </p:nvSpPr>
        <p:spPr bwMode="auto">
          <a:xfrm>
            <a:off x="155362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8" name="Rectangle 47">
            <a:extLst>
              <a:ext uri="{FF2B5EF4-FFF2-40B4-BE49-F238E27FC236}">
                <a16:creationId xmlns:a16="http://schemas.microsoft.com/office/drawing/2014/main" id="{1F09435A-A27B-4B7E-BB25-2CA3271CC0A0}"/>
              </a:ext>
            </a:extLst>
          </p:cNvPr>
          <p:cNvSpPr/>
          <p:nvPr/>
        </p:nvSpPr>
        <p:spPr bwMode="auto">
          <a:xfrm>
            <a:off x="9888699" y="1731773"/>
            <a:ext cx="2296664"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9" name="Rectangle 48">
            <a:extLst>
              <a:ext uri="{FF2B5EF4-FFF2-40B4-BE49-F238E27FC236}">
                <a16:creationId xmlns:a16="http://schemas.microsoft.com/office/drawing/2014/main" id="{19B5375D-4529-4B4F-9907-193ED1BCF4E2}"/>
              </a:ext>
            </a:extLst>
          </p:cNvPr>
          <p:cNvSpPr/>
          <p:nvPr/>
        </p:nvSpPr>
        <p:spPr bwMode="auto">
          <a:xfrm>
            <a:off x="4018711" y="1295398"/>
            <a:ext cx="5130689"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50" name="Rectangle 49">
            <a:extLst>
              <a:ext uri="{FF2B5EF4-FFF2-40B4-BE49-F238E27FC236}">
                <a16:creationId xmlns:a16="http://schemas.microsoft.com/office/drawing/2014/main" id="{2B3E13D6-4C99-4565-973B-C0E31404AF64}"/>
              </a:ext>
            </a:extLst>
          </p:cNvPr>
          <p:cNvSpPr/>
          <p:nvPr/>
        </p:nvSpPr>
        <p:spPr bwMode="auto">
          <a:xfrm>
            <a:off x="4018711" y="1731773"/>
            <a:ext cx="2541119"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51" name="Rectangle 50">
            <a:extLst>
              <a:ext uri="{FF2B5EF4-FFF2-40B4-BE49-F238E27FC236}">
                <a16:creationId xmlns:a16="http://schemas.microsoft.com/office/drawing/2014/main" id="{A09A9044-3DD5-4AE9-AD85-4ACC5B285C5D}"/>
              </a:ext>
            </a:extLst>
          </p:cNvPr>
          <p:cNvSpPr/>
          <p:nvPr/>
        </p:nvSpPr>
        <p:spPr bwMode="auto">
          <a:xfrm>
            <a:off x="6605076" y="1731773"/>
            <a:ext cx="2544323"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58" name="Straight Connector 57">
            <a:extLst>
              <a:ext uri="{FF2B5EF4-FFF2-40B4-BE49-F238E27FC236}">
                <a16:creationId xmlns:a16="http://schemas.microsoft.com/office/drawing/2014/main" id="{FE90733B-B91E-442B-8E7A-2A85EC66A34A}"/>
              </a:ext>
            </a:extLst>
          </p:cNvPr>
          <p:cNvCxnSpPr>
            <a:cxnSpLocks/>
          </p:cNvCxnSpPr>
          <p:nvPr/>
        </p:nvCxnSpPr>
        <p:spPr>
          <a:xfrm>
            <a:off x="10734798"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EE87B9-DB83-4955-983F-6A90661D559B}"/>
              </a:ext>
            </a:extLst>
          </p:cNvPr>
          <p:cNvCxnSpPr>
            <a:cxnSpLocks/>
          </p:cNvCxnSpPr>
          <p:nvPr/>
        </p:nvCxnSpPr>
        <p:spPr>
          <a:xfrm>
            <a:off x="553117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AABEFE-535D-4B09-BF77-1CEF28069884}"/>
              </a:ext>
            </a:extLst>
          </p:cNvPr>
          <p:cNvCxnSpPr>
            <a:cxnSpLocks/>
          </p:cNvCxnSpPr>
          <p:nvPr/>
        </p:nvCxnSpPr>
        <p:spPr>
          <a:xfrm>
            <a:off x="1904270"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DBD463-BBF5-4B10-BF2A-ADFD3B76BA49}"/>
              </a:ext>
            </a:extLst>
          </p:cNvPr>
          <p:cNvCxnSpPr>
            <a:cxnSpLocks/>
          </p:cNvCxnSpPr>
          <p:nvPr/>
        </p:nvCxnSpPr>
        <p:spPr>
          <a:xfrm>
            <a:off x="78611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8B05B2A-5141-4557-BA3B-90D398153207}"/>
              </a:ext>
            </a:extLst>
          </p:cNvPr>
          <p:cNvCxnSpPr>
            <a:cxnSpLocks/>
          </p:cNvCxnSpPr>
          <p:nvPr/>
        </p:nvCxnSpPr>
        <p:spPr>
          <a:xfrm>
            <a:off x="609061" y="2557914"/>
            <a:ext cx="4801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2B3C01-F19E-4A85-8F56-FB0F81E06986}"/>
              </a:ext>
            </a:extLst>
          </p:cNvPr>
          <p:cNvCxnSpPr>
            <a:cxnSpLocks/>
          </p:cNvCxnSpPr>
          <p:nvPr/>
        </p:nvCxnSpPr>
        <p:spPr>
          <a:xfrm>
            <a:off x="1919403" y="4443326"/>
            <a:ext cx="5941711"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B55512-0768-452A-B9A8-EB9558B2AEF9}"/>
              </a:ext>
            </a:extLst>
          </p:cNvPr>
          <p:cNvCxnSpPr>
            <a:cxnSpLocks/>
          </p:cNvCxnSpPr>
          <p:nvPr/>
        </p:nvCxnSpPr>
        <p:spPr>
          <a:xfrm>
            <a:off x="609061" y="3050879"/>
            <a:ext cx="48923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6231998-5B17-418A-A9FC-6CCD534DD640}"/>
              </a:ext>
            </a:extLst>
          </p:cNvPr>
          <p:cNvCxnSpPr>
            <a:cxnSpLocks/>
          </p:cNvCxnSpPr>
          <p:nvPr/>
        </p:nvCxnSpPr>
        <p:spPr>
          <a:xfrm>
            <a:off x="1989587" y="4591137"/>
            <a:ext cx="5871527"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4CAA6B-F226-42F1-BBDF-D9AA6A523C57}"/>
              </a:ext>
            </a:extLst>
          </p:cNvPr>
          <p:cNvCxnSpPr>
            <a:cxnSpLocks/>
          </p:cNvCxnSpPr>
          <p:nvPr/>
        </p:nvCxnSpPr>
        <p:spPr>
          <a:xfrm>
            <a:off x="1919403" y="5393949"/>
            <a:ext cx="8815395"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B5D6719-E355-40A9-9B88-8E5687CAFD6C}"/>
              </a:ext>
            </a:extLst>
          </p:cNvPr>
          <p:cNvCxnSpPr>
            <a:cxnSpLocks/>
          </p:cNvCxnSpPr>
          <p:nvPr/>
        </p:nvCxnSpPr>
        <p:spPr>
          <a:xfrm>
            <a:off x="1989587" y="6234479"/>
            <a:ext cx="874521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7A0B826-F3EC-4573-97D3-EE60A25A42DC}"/>
              </a:ext>
            </a:extLst>
          </p:cNvPr>
          <p:cNvSpPr txBox="1"/>
          <p:nvPr/>
        </p:nvSpPr>
        <p:spPr>
          <a:xfrm>
            <a:off x="2092664" y="3028000"/>
            <a:ext cx="219284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sp>
        <p:nvSpPr>
          <p:cNvPr id="83" name="TextBox 82">
            <a:extLst>
              <a:ext uri="{FF2B5EF4-FFF2-40B4-BE49-F238E27FC236}">
                <a16:creationId xmlns:a16="http://schemas.microsoft.com/office/drawing/2014/main" id="{E215AF7C-E305-44D6-852A-16C604F3C095}"/>
              </a:ext>
            </a:extLst>
          </p:cNvPr>
          <p:cNvSpPr txBox="1"/>
          <p:nvPr/>
        </p:nvSpPr>
        <p:spPr>
          <a:xfrm>
            <a:off x="2092664" y="4563437"/>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4" name="TextBox 83">
            <a:extLst>
              <a:ext uri="{FF2B5EF4-FFF2-40B4-BE49-F238E27FC236}">
                <a16:creationId xmlns:a16="http://schemas.microsoft.com/office/drawing/2014/main" id="{D97A775A-F0E7-48BB-83E4-3886016C17EA}"/>
              </a:ext>
            </a:extLst>
          </p:cNvPr>
          <p:cNvSpPr txBox="1"/>
          <p:nvPr/>
        </p:nvSpPr>
        <p:spPr>
          <a:xfrm>
            <a:off x="4135047" y="4063957"/>
            <a:ext cx="2917939"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90" name="TextBox 89">
            <a:extLst>
              <a:ext uri="{FF2B5EF4-FFF2-40B4-BE49-F238E27FC236}">
                <a16:creationId xmlns:a16="http://schemas.microsoft.com/office/drawing/2014/main" id="{ADC9E71D-C601-497B-9CE0-C2D45037E08A}"/>
              </a:ext>
            </a:extLst>
          </p:cNvPr>
          <p:cNvSpPr txBox="1"/>
          <p:nvPr/>
        </p:nvSpPr>
        <p:spPr>
          <a:xfrm>
            <a:off x="7121816" y="5072700"/>
            <a:ext cx="1643912"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(id token)</a:t>
            </a:r>
          </a:p>
        </p:txBody>
      </p:sp>
      <p:sp>
        <p:nvSpPr>
          <p:cNvPr id="91" name="TextBox 90">
            <a:extLst>
              <a:ext uri="{FF2B5EF4-FFF2-40B4-BE49-F238E27FC236}">
                <a16:creationId xmlns:a16="http://schemas.microsoft.com/office/drawing/2014/main" id="{F828BAD8-DEEF-41F1-A316-379AF6452ABE}"/>
              </a:ext>
            </a:extLst>
          </p:cNvPr>
          <p:cNvSpPr txBox="1"/>
          <p:nvPr/>
        </p:nvSpPr>
        <p:spPr>
          <a:xfrm>
            <a:off x="3262882"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92" name="TextBox 91">
            <a:extLst>
              <a:ext uri="{FF2B5EF4-FFF2-40B4-BE49-F238E27FC236}">
                <a16:creationId xmlns:a16="http://schemas.microsoft.com/office/drawing/2014/main" id="{707EFA7E-094A-4581-B48E-3309D2CCB614}"/>
              </a:ext>
            </a:extLst>
          </p:cNvPr>
          <p:cNvSpPr txBox="1"/>
          <p:nvPr/>
        </p:nvSpPr>
        <p:spPr>
          <a:xfrm>
            <a:off x="2092664" y="6217170"/>
            <a:ext cx="14838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01" name="Rectangle 100">
            <a:extLst>
              <a:ext uri="{FF2B5EF4-FFF2-40B4-BE49-F238E27FC236}">
                <a16:creationId xmlns:a16="http://schemas.microsoft.com/office/drawing/2014/main" id="{EBEB101B-319B-40B0-8E62-99BFDE9E1DF0}"/>
              </a:ext>
            </a:extLst>
          </p:cNvPr>
          <p:cNvSpPr/>
          <p:nvPr/>
        </p:nvSpPr>
        <p:spPr bwMode="auto">
          <a:xfrm>
            <a:off x="25841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Browser</a:t>
            </a:r>
          </a:p>
        </p:txBody>
      </p:sp>
      <p:cxnSp>
        <p:nvCxnSpPr>
          <p:cNvPr id="102" name="Straight Connector 101">
            <a:extLst>
              <a:ext uri="{FF2B5EF4-FFF2-40B4-BE49-F238E27FC236}">
                <a16:creationId xmlns:a16="http://schemas.microsoft.com/office/drawing/2014/main" id="{6128AE62-5FD5-4DFB-978E-60C5F9E39F11}"/>
              </a:ext>
            </a:extLst>
          </p:cNvPr>
          <p:cNvCxnSpPr>
            <a:cxnSpLocks/>
          </p:cNvCxnSpPr>
          <p:nvPr/>
        </p:nvCxnSpPr>
        <p:spPr>
          <a:xfrm>
            <a:off x="609061"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71C2DB9-97F3-4854-A1BD-1520B0A03432}"/>
              </a:ext>
            </a:extLst>
          </p:cNvPr>
          <p:cNvSpPr txBox="1"/>
          <p:nvPr/>
        </p:nvSpPr>
        <p:spPr>
          <a:xfrm>
            <a:off x="626593" y="3684529"/>
            <a:ext cx="1156257" cy="1092607"/>
          </a:xfrm>
          <a:prstGeom prst="rect">
            <a:avLst/>
          </a:prstGeom>
          <a:noFill/>
        </p:spPr>
        <p:txBody>
          <a:bodyPr wrap="square" lIns="91440" tIns="91440" rIns="91440" bIns="91440" rtlCol="0" anchor="ctr">
            <a:spAutoFit/>
          </a:bodyPr>
          <a:lstStyle/>
          <a:p>
            <a:pPr>
              <a:lnSpc>
                <a:spcPct val="90000"/>
              </a:lnSpc>
              <a:spcAft>
                <a:spcPts val="600"/>
              </a:spcAft>
            </a:pPr>
            <a:r>
              <a:rPr lang="en-US" sz="1200" dirty="0">
                <a:solidFill>
                  <a:schemeClr val="tx2"/>
                </a:solidFill>
                <a:latin typeface="+mj-lt"/>
              </a:rPr>
              <a:t>Redirects to </a:t>
            </a:r>
            <a:r>
              <a:rPr lang="en-US" sz="1200" dirty="0" err="1">
                <a:solidFill>
                  <a:schemeClr val="tx2"/>
                </a:solidFill>
                <a:latin typeface="+mj-lt"/>
              </a:rPr>
              <a:t>RedirectURI</a:t>
            </a:r>
            <a:endParaRPr lang="en-US" sz="1200" dirty="0">
              <a:solidFill>
                <a:schemeClr val="tx2"/>
              </a:solidFill>
              <a:latin typeface="+mj-lt"/>
            </a:endParaRPr>
          </a:p>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cxnSp>
        <p:nvCxnSpPr>
          <p:cNvPr id="104" name="Straight Arrow Connector 103">
            <a:extLst>
              <a:ext uri="{FF2B5EF4-FFF2-40B4-BE49-F238E27FC236}">
                <a16:creationId xmlns:a16="http://schemas.microsoft.com/office/drawing/2014/main" id="{C7DBA3A9-9515-4828-884A-92406E5D2659}"/>
              </a:ext>
            </a:extLst>
          </p:cNvPr>
          <p:cNvCxnSpPr>
            <a:cxnSpLocks/>
          </p:cNvCxnSpPr>
          <p:nvPr/>
        </p:nvCxnSpPr>
        <p:spPr>
          <a:xfrm>
            <a:off x="609061" y="3446570"/>
            <a:ext cx="129520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6E9227C-2951-4B7D-BD83-1AA894B7C81D}"/>
              </a:ext>
            </a:extLst>
          </p:cNvPr>
          <p:cNvSpPr/>
          <p:nvPr/>
        </p:nvSpPr>
        <p:spPr bwMode="auto">
          <a:xfrm>
            <a:off x="1923023" y="3556787"/>
            <a:ext cx="1560775" cy="5170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r>
              <a:rPr lang="en-US" sz="1200" dirty="0">
                <a:solidFill>
                  <a:schemeClr val="accent1"/>
                </a:solidFill>
                <a:latin typeface="+mj-lt"/>
                <a:ea typeface="Segoe UI" pitchFamily="34" charset="0"/>
                <a:cs typeface="Segoe UI" pitchFamily="34" charset="0"/>
              </a:rPr>
              <a:t>, sets session cookie</a:t>
            </a:r>
          </a:p>
        </p:txBody>
      </p:sp>
      <p:sp>
        <p:nvSpPr>
          <p:cNvPr id="106" name="Rectangle 105">
            <a:extLst>
              <a:ext uri="{FF2B5EF4-FFF2-40B4-BE49-F238E27FC236}">
                <a16:creationId xmlns:a16="http://schemas.microsoft.com/office/drawing/2014/main" id="{87C591DC-9D27-4079-9B45-D199FD199DE4}"/>
              </a:ext>
            </a:extLst>
          </p:cNvPr>
          <p:cNvSpPr/>
          <p:nvPr/>
        </p:nvSpPr>
        <p:spPr bwMode="auto">
          <a:xfrm>
            <a:off x="10744737" y="5649104"/>
            <a:ext cx="1450565"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endParaRPr lang="en-US" sz="12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421240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D6EB98-5DD4-4699-80F5-18A737D565C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a:t>OpenID</a:t>
            </a:r>
            <a:r>
              <a:rPr lang="en-US" dirty="0"/>
              <a:t> Connect</a:t>
            </a:r>
          </a:p>
        </p:txBody>
      </p:sp>
      <p:sp>
        <p:nvSpPr>
          <p:cNvPr id="3" name="Rectangle 2"/>
          <p:cNvSpPr/>
          <p:nvPr/>
        </p:nvSpPr>
        <p:spPr>
          <a:xfrm>
            <a:off x="465138" y="1668243"/>
            <a:ext cx="10484285" cy="1569660"/>
          </a:xfrm>
          <a:prstGeom prst="rect">
            <a:avLst/>
          </a:prstGeom>
          <a:ln>
            <a:noFill/>
          </a:ln>
        </p:spPr>
        <p:txBody>
          <a:bodyPr wrap="square">
            <a:spAutoFit/>
          </a:bodyPr>
          <a:lstStyle/>
          <a:p>
            <a:r>
              <a:rPr lang="en-US" sz="1600" dirty="0">
                <a:latin typeface="+mj-lt"/>
              </a:rPr>
              <a:t>GET</a:t>
            </a:r>
            <a:r>
              <a:rPr lang="en-US" sz="1600" dirty="0">
                <a:latin typeface="Consolas" panose="020B0609020204030204" pitchFamily="49" charset="0"/>
              </a:rPr>
              <a:t> https://login.microsoftonline.com/common/oauth2/v2.0/authorize</a:t>
            </a:r>
          </a:p>
          <a:p>
            <a:r>
              <a:rPr lang="en-US" sz="1600" dirty="0">
                <a:latin typeface="Consolas" panose="020B0609020204030204" pitchFamily="49" charset="0"/>
              </a:rPr>
              <a:t>?</a:t>
            </a:r>
            <a:r>
              <a:rPr lang="en-US" sz="1600" dirty="0" err="1">
                <a:latin typeface="Consolas" panose="020B0609020204030204" pitchFamily="49" charset="0"/>
              </a:rPr>
              <a:t>client_id</a:t>
            </a:r>
            <a:r>
              <a:rPr lang="en-US" sz="1600" dirty="0">
                <a:latin typeface="Consolas" panose="020B0609020204030204" pitchFamily="49" charset="0"/>
              </a:rPr>
              <a:t>=cae0f9e6-1e83-4958-864e-53146ae484f4</a:t>
            </a:r>
          </a:p>
          <a:p>
            <a:r>
              <a:rPr lang="en-US" sz="1600" dirty="0">
                <a:latin typeface="Consolas" panose="020B0609020204030204" pitchFamily="49" charset="0"/>
              </a:rPr>
              <a:t>&amp;</a:t>
            </a:r>
            <a:r>
              <a:rPr lang="en-US" sz="1600" dirty="0" err="1">
                <a:latin typeface="Consolas" panose="020B0609020204030204" pitchFamily="49" charset="0"/>
              </a:rPr>
              <a:t>redirect_uri</a:t>
            </a:r>
            <a:r>
              <a:rPr lang="en-US" sz="1600" dirty="0">
                <a:latin typeface="Consolas" panose="020B0609020204030204" pitchFamily="49" charset="0"/>
              </a:rPr>
              <a:t>=https%3a%2f%2flocalhost%3a44316%2f</a:t>
            </a:r>
          </a:p>
          <a:p>
            <a:r>
              <a:rPr lang="en-US" sz="1600" dirty="0">
                <a:latin typeface="Consolas" panose="020B0609020204030204" pitchFamily="49" charset="0"/>
              </a:rPr>
              <a:t>&amp;</a:t>
            </a:r>
            <a:r>
              <a:rPr lang="en-US" sz="1600" dirty="0" err="1">
                <a:latin typeface="Consolas" panose="020B0609020204030204" pitchFamily="49" charset="0"/>
              </a:rPr>
              <a:t>response_mode</a:t>
            </a:r>
            <a:r>
              <a:rPr lang="en-US" sz="1600" dirty="0">
                <a:latin typeface="Consolas" panose="020B0609020204030204" pitchFamily="49" charset="0"/>
              </a:rPr>
              <a:t>=</a:t>
            </a:r>
            <a:r>
              <a:rPr lang="en-US" sz="1600" dirty="0" err="1">
                <a:latin typeface="Consolas" panose="020B0609020204030204" pitchFamily="49" charset="0"/>
              </a:rPr>
              <a:t>form_post</a:t>
            </a:r>
            <a:endParaRPr lang="en-US" sz="1600" dirty="0">
              <a:latin typeface="Consolas" panose="020B0609020204030204" pitchFamily="49" charset="0"/>
            </a:endParaRPr>
          </a:p>
          <a:p>
            <a:r>
              <a:rPr lang="en-US" sz="1600" dirty="0">
                <a:latin typeface="Consolas" panose="020B0609020204030204" pitchFamily="49" charset="0"/>
              </a:rPr>
              <a:t>&amp;</a:t>
            </a:r>
            <a:r>
              <a:rPr lang="en-US" sz="1600" dirty="0" err="1">
                <a:latin typeface="Consolas" panose="020B0609020204030204" pitchFamily="49" charset="0"/>
              </a:rPr>
              <a:t>response_type</a:t>
            </a:r>
            <a:r>
              <a:rPr lang="en-US" sz="1600" dirty="0">
                <a:latin typeface="Consolas" panose="020B0609020204030204" pitchFamily="49" charset="0"/>
              </a:rPr>
              <a:t>=</a:t>
            </a:r>
            <a:r>
              <a:rPr lang="en-US" sz="1600" dirty="0" err="1">
                <a:latin typeface="Consolas" panose="020B0609020204030204" pitchFamily="49" charset="0"/>
              </a:rPr>
              <a:t>id_token</a:t>
            </a:r>
            <a:endParaRPr lang="en-US" sz="1600" dirty="0">
              <a:latin typeface="Consolas" panose="020B0609020204030204" pitchFamily="49" charset="0"/>
            </a:endParaRPr>
          </a:p>
          <a:p>
            <a:r>
              <a:rPr lang="en-US" sz="1600" dirty="0">
                <a:latin typeface="Consolas" panose="020B0609020204030204" pitchFamily="49" charset="0"/>
              </a:rPr>
              <a:t>&amp;scope=</a:t>
            </a:r>
            <a:r>
              <a:rPr lang="en-US" sz="1600" dirty="0" err="1">
                <a:latin typeface="Consolas" panose="020B0609020204030204" pitchFamily="49" charset="0"/>
              </a:rPr>
              <a:t>openid+profile</a:t>
            </a:r>
            <a:endParaRPr lang="en-US" sz="1600" dirty="0">
              <a:latin typeface="Consolas" panose="020B0609020204030204" pitchFamily="49" charset="0"/>
            </a:endParaRPr>
          </a:p>
        </p:txBody>
      </p:sp>
      <p:sp>
        <p:nvSpPr>
          <p:cNvPr id="5" name="TextBox 4"/>
          <p:cNvSpPr txBox="1"/>
          <p:nvPr/>
        </p:nvSpPr>
        <p:spPr>
          <a:xfrm>
            <a:off x="368882" y="3402199"/>
            <a:ext cx="10484285" cy="2905411"/>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dirty="0">
                <a:latin typeface="Consolas" panose="020B0609020204030204" pitchFamily="49" charset="0"/>
              </a:rPr>
              <a:t>&lt;html&gt;&lt;head&gt;&lt;title&gt;Working...&lt;/title&gt;&lt;/head&gt;</a:t>
            </a:r>
          </a:p>
          <a:p>
            <a:pPr>
              <a:lnSpc>
                <a:spcPct val="90000"/>
              </a:lnSpc>
              <a:spcAft>
                <a:spcPts val="600"/>
              </a:spcAft>
            </a:pPr>
            <a:r>
              <a:rPr lang="en-US" sz="1600" dirty="0">
                <a:latin typeface="Consolas" panose="020B0609020204030204" pitchFamily="49" charset="0"/>
              </a:rPr>
              <a:t>&lt;body&gt;</a:t>
            </a:r>
          </a:p>
          <a:p>
            <a:pPr>
              <a:lnSpc>
                <a:spcPct val="90000"/>
              </a:lnSpc>
              <a:spcAft>
                <a:spcPts val="600"/>
              </a:spcAft>
            </a:pPr>
            <a:r>
              <a:rPr lang="en-US" sz="1600" dirty="0">
                <a:latin typeface="Consolas" panose="020B0609020204030204" pitchFamily="49" charset="0"/>
              </a:rPr>
              <a:t>&lt;form method="POST" name="</a:t>
            </a:r>
            <a:r>
              <a:rPr lang="en-US" sz="1600" dirty="0" err="1">
                <a:latin typeface="Consolas" panose="020B0609020204030204" pitchFamily="49" charset="0"/>
              </a:rPr>
              <a:t>hiddenform</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action="https://localhost:44316/"&gt;</a:t>
            </a:r>
          </a:p>
          <a:p>
            <a:pPr>
              <a:lnSpc>
                <a:spcPct val="90000"/>
              </a:lnSpc>
              <a:spcAft>
                <a:spcPts val="600"/>
              </a:spcAft>
            </a:pPr>
            <a:r>
              <a:rPr lang="en-US" sz="1600" dirty="0">
                <a:latin typeface="Consolas" panose="020B0609020204030204" pitchFamily="49" charset="0"/>
              </a:rPr>
              <a:t>&lt;input type="hidden" name="</a:t>
            </a:r>
            <a:r>
              <a:rPr lang="en-US" sz="1600" dirty="0" err="1">
                <a:latin typeface="Consolas" panose="020B0609020204030204" pitchFamily="49" charset="0"/>
              </a:rPr>
              <a:t>id_token</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value="eyJ0eXAiOh…JrhVUBqI-7prByC5-NAvmjI5Q" /&gt;</a:t>
            </a:r>
          </a:p>
          <a:p>
            <a:pPr>
              <a:lnSpc>
                <a:spcPct val="90000"/>
              </a:lnSpc>
              <a:spcAft>
                <a:spcPts val="600"/>
              </a:spcAft>
            </a:pPr>
            <a:r>
              <a:rPr lang="en-US" sz="1600" dirty="0">
                <a:latin typeface="Consolas" panose="020B0609020204030204" pitchFamily="49" charset="0"/>
              </a:rPr>
              <a:t>&lt;/form&gt;</a:t>
            </a:r>
          </a:p>
          <a:p>
            <a:pPr>
              <a:lnSpc>
                <a:spcPct val="90000"/>
              </a:lnSpc>
              <a:spcAft>
                <a:spcPts val="600"/>
              </a:spcAft>
            </a:pPr>
            <a:r>
              <a:rPr lang="en-US" sz="1600" dirty="0">
                <a:latin typeface="Consolas" panose="020B0609020204030204" pitchFamily="49" charset="0"/>
              </a:rPr>
              <a:t>&lt;script language="</a:t>
            </a:r>
            <a:r>
              <a:rPr lang="en-US" sz="1600" dirty="0" err="1">
                <a:latin typeface="Consolas" panose="020B0609020204030204" pitchFamily="49" charset="0"/>
              </a:rPr>
              <a:t>javascript</a:t>
            </a:r>
            <a:r>
              <a:rPr lang="en-US" sz="1600" dirty="0">
                <a:latin typeface="Consolas" panose="020B0609020204030204" pitchFamily="49" charset="0"/>
              </a:rPr>
              <a:t>"&gt;</a:t>
            </a:r>
            <a:r>
              <a:rPr lang="en-US" sz="1600" dirty="0" err="1">
                <a:latin typeface="Consolas" panose="020B0609020204030204" pitchFamily="49" charset="0"/>
              </a:rPr>
              <a:t>document.forms</a:t>
            </a:r>
            <a:r>
              <a:rPr lang="en-US" sz="1600" dirty="0">
                <a:latin typeface="Consolas" panose="020B0609020204030204" pitchFamily="49" charset="0"/>
              </a:rPr>
              <a:t>[0].submit();&lt;/script&gt;</a:t>
            </a:r>
          </a:p>
          <a:p>
            <a:pPr>
              <a:lnSpc>
                <a:spcPct val="90000"/>
              </a:lnSpc>
              <a:spcAft>
                <a:spcPts val="600"/>
              </a:spcAft>
            </a:pPr>
            <a:r>
              <a:rPr lang="en-US" sz="1600" dirty="0">
                <a:latin typeface="Consolas" panose="020B0609020204030204" pitchFamily="49" charset="0"/>
              </a:rPr>
              <a:t>&lt;/body&gt;&lt;/html&gt;</a:t>
            </a:r>
          </a:p>
        </p:txBody>
      </p:sp>
    </p:spTree>
    <p:extLst>
      <p:ext uri="{BB962C8B-B14F-4D97-AF65-F5344CB8AC3E}">
        <p14:creationId xmlns:p14="http://schemas.microsoft.com/office/powerpoint/2010/main" val="3125164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t>Authenticating applications with Microsoft Graph API</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Endpoints v1/v2</a:t>
            </a:r>
          </a:p>
          <a:p>
            <a:pPr>
              <a:spcBef>
                <a:spcPts val="1200"/>
              </a:spcBef>
            </a:pPr>
            <a:r>
              <a:rPr lang="en-US" sz="2000" dirty="0"/>
              <a:t>App registration</a:t>
            </a:r>
          </a:p>
          <a:p>
            <a:pPr>
              <a:spcBef>
                <a:spcPts val="1200"/>
              </a:spcBef>
            </a:pPr>
            <a:r>
              <a:rPr lang="en-US" sz="2000" dirty="0"/>
              <a:t>Authorization code grant</a:t>
            </a:r>
          </a:p>
          <a:p>
            <a:pPr>
              <a:spcBef>
                <a:spcPts val="1200"/>
              </a:spcBef>
            </a:pPr>
            <a:r>
              <a:rPr lang="en-US" sz="2000" dirty="0"/>
              <a:t>Implicit grant</a:t>
            </a:r>
          </a:p>
          <a:p>
            <a:pPr>
              <a:spcBef>
                <a:spcPts val="1200"/>
              </a:spcBef>
            </a:pPr>
            <a:r>
              <a:rPr lang="en-US" sz="2000" dirty="0"/>
              <a:t>Client credentials grant</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BE086-E957-408A-9962-9B7754CC407A}"/>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OWIN </a:t>
            </a:r>
            <a:r>
              <a:rPr lang="en-US" dirty="0" err="1"/>
              <a:t>OpenID</a:t>
            </a:r>
            <a:r>
              <a:rPr lang="en-US" dirty="0"/>
              <a:t> Connect middleware and v2 endpoint</a:t>
            </a:r>
          </a:p>
        </p:txBody>
      </p:sp>
      <p:sp>
        <p:nvSpPr>
          <p:cNvPr id="5" name="Rectangle 4"/>
          <p:cNvSpPr/>
          <p:nvPr/>
        </p:nvSpPr>
        <p:spPr>
          <a:xfrm>
            <a:off x="380916" y="1746454"/>
            <a:ext cx="11383183" cy="4339650"/>
          </a:xfrm>
          <a:prstGeom prst="rect">
            <a:avLst/>
          </a:prstGeom>
          <a:ln>
            <a:noFill/>
          </a:ln>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ConfigureAuth</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IAppBuilder</a:t>
            </a:r>
            <a:r>
              <a:rPr lang="en-US" sz="1600" dirty="0">
                <a:solidFill>
                  <a:srgbClr val="000000"/>
                </a:solidFill>
                <a:latin typeface="Consolas" panose="020B0609020204030204" pitchFamily="49" charset="0"/>
              </a:rPr>
              <a:t> app)</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app.SetDefaultSignInAsAuthenticationType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CookieAuthenticationDefaults</a:t>
            </a:r>
            <a:r>
              <a:rPr lang="en-US" sz="1600" dirty="0" err="1">
                <a:solidFill>
                  <a:srgbClr val="000000"/>
                </a:solidFill>
                <a:latin typeface="Consolas" panose="020B0609020204030204" pitchFamily="49" charset="0"/>
              </a:rPr>
              <a:t>.AuthenticationType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app.UseCookieAuthentication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CookieAuthenticationOptions</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app.UseOpenIdConnectAuthentication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OpenIdConnectAuthenticationOptions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ClientId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Authority = </a:t>
            </a:r>
            <a:r>
              <a:rPr lang="en-US" sz="1600" dirty="0">
                <a:solidFill>
                  <a:srgbClr val="A31515"/>
                </a:solidFill>
                <a:latin typeface="Consolas" panose="020B0609020204030204" pitchFamily="49" charset="0"/>
              </a:rPr>
              <a:t>"https://login.microsoftonline.com/common/v2.0"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PostLogoutRedirectUri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Scope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openid</a:t>
            </a:r>
            <a:r>
              <a:rPr lang="en-US" sz="1600" dirty="0">
                <a:solidFill>
                  <a:srgbClr val="A31515"/>
                </a:solidFill>
                <a:latin typeface="Consolas" panose="020B0609020204030204" pitchFamily="49" charset="0"/>
              </a:rPr>
              <a:t> email profile </a:t>
            </a:r>
            <a:r>
              <a:rPr lang="en-US" sz="1600" dirty="0" err="1">
                <a:solidFill>
                  <a:srgbClr val="A31515"/>
                </a:solidFill>
                <a:latin typeface="Consolas" panose="020B0609020204030204" pitchFamily="49" charset="0"/>
              </a:rPr>
              <a:t>offline_access</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graphScopes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TokenValidationParameters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TokenValidationParameters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ValidateIssuer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4620232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79069F-7D2B-423E-8F5C-8149659615D7}"/>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ASP.NET MVC applications</a:t>
            </a:r>
          </a:p>
        </p:txBody>
      </p:sp>
      <p:sp>
        <p:nvSpPr>
          <p:cNvPr id="5" name="Rectangle 4"/>
          <p:cNvSpPr/>
          <p:nvPr/>
        </p:nvSpPr>
        <p:spPr>
          <a:xfrm>
            <a:off x="349264" y="1683418"/>
            <a:ext cx="11737946" cy="5262979"/>
          </a:xfrm>
          <a:prstGeom prst="rect">
            <a:avLst/>
          </a:prstGeom>
          <a:ln>
            <a:noFill/>
          </a:ln>
        </p:spPr>
        <p:txBody>
          <a:bodyPr wrap="square">
            <a:spAutoFit/>
          </a:bodyPr>
          <a:lstStyle/>
          <a:p>
            <a:r>
              <a:rPr lang="en-US" sz="1600" dirty="0">
                <a:solidFill>
                  <a:srgbClr val="000000"/>
                </a:solidFill>
                <a:latin typeface="Consolas" panose="020B0609020204030204" pitchFamily="49" charset="0"/>
              </a:rPr>
              <a:t>Notifications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OpenIdConnectAuthenticationNotifications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AuthorizationCodeReceived</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(context) =&gt;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code = </a:t>
            </a:r>
            <a:r>
              <a:rPr lang="en-US" sz="1600" dirty="0" err="1">
                <a:solidFill>
                  <a:srgbClr val="000000"/>
                </a:solidFill>
                <a:latin typeface="Consolas" panose="020B0609020204030204" pitchFamily="49" charset="0"/>
              </a:rPr>
              <a:t>context.Code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context.AuthenticationTicket.Identity.FindFirst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ClaimTypes</a:t>
            </a:r>
            <a:r>
              <a:rPr lang="en-US" sz="1600" dirty="0" err="1">
                <a:solidFill>
                  <a:srgbClr val="000000"/>
                </a:solidFill>
                <a:latin typeface="Consolas" panose="020B0609020204030204" pitchFamily="49" charset="0"/>
              </a:rPr>
              <a:t>.NameIdentifier</a:t>
            </a:r>
            <a:r>
              <a:rPr lang="en-US" sz="1600" dirty="0">
                <a:solidFill>
                  <a:srgbClr val="000000"/>
                </a:solidFill>
                <a:latin typeface="Consolas" panose="020B0609020204030204" pitchFamily="49" charset="0"/>
              </a:rPr>
              <a:t>).Value;</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TokenCache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SessionTokenCache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context.OwinContext.Environment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System.Web.HttpContextBase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HttpContextBase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GetMsalCacheInstance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ClientCredential</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appSecret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scopes = </a:t>
            </a:r>
            <a:r>
              <a:rPr lang="en-US" sz="1600" dirty="0" err="1">
                <a:solidFill>
                  <a:srgbClr val="000000"/>
                </a:solidFill>
                <a:latin typeface="Consolas" panose="020B0609020204030204" pitchFamily="49" charset="0"/>
              </a:rPr>
              <a:t>graphScopes.Split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AuthenticationResult</a:t>
            </a: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cca.AcquireTokenByAuthorizationCodeAsync</a:t>
            </a:r>
            <a:r>
              <a:rPr lang="en-US" sz="1600" dirty="0">
                <a:solidFill>
                  <a:srgbClr val="000000"/>
                </a:solidFill>
                <a:latin typeface="Consolas" panose="020B0609020204030204" pitchFamily="49" charset="0"/>
              </a:rPr>
              <a:t>(code, scopes);</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37942868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Troubleshooting errors in </a:t>
            </a:r>
            <a:r>
              <a:rPr lang="en-US" dirty="0" err="1"/>
              <a:t>Auth</a:t>
            </a:r>
            <a:r>
              <a:rPr lang="en-US" dirty="0"/>
              <a:t> flow</a:t>
            </a:r>
          </a:p>
        </p:txBody>
      </p:sp>
      <p:sp>
        <p:nvSpPr>
          <p:cNvPr id="2" name="Text Placeholder 1"/>
          <p:cNvSpPr>
            <a:spLocks noGrp="1"/>
          </p:cNvSpPr>
          <p:nvPr>
            <p:ph type="body" sz="quarter" idx="4294967295"/>
          </p:nvPr>
        </p:nvSpPr>
        <p:spPr>
          <a:xfrm>
            <a:off x="0" y="1212850"/>
            <a:ext cx="11887200" cy="3478213"/>
          </a:xfrm>
        </p:spPr>
        <p:txBody>
          <a:bodyPr/>
          <a:lstStyle/>
          <a:p>
            <a:r>
              <a:rPr lang="en-US" dirty="0"/>
              <a:t>Login errors</a:t>
            </a:r>
          </a:p>
          <a:p>
            <a:pPr lvl="1"/>
            <a:r>
              <a:rPr lang="en-US" dirty="0"/>
              <a:t>Shown on web page</a:t>
            </a:r>
          </a:p>
          <a:p>
            <a:pPr>
              <a:spcBef>
                <a:spcPts val="2400"/>
              </a:spcBef>
            </a:pPr>
            <a:r>
              <a:rPr lang="en-US" dirty="0"/>
              <a:t>Fiddler</a:t>
            </a:r>
          </a:p>
          <a:p>
            <a:pPr lvl="1"/>
            <a:r>
              <a:rPr lang="en-US" dirty="0"/>
              <a:t>Shows response/request from apps running on local computer</a:t>
            </a:r>
          </a:p>
          <a:p>
            <a:pPr lvl="0">
              <a:spcBef>
                <a:spcPts val="2400"/>
              </a:spcBef>
            </a:pPr>
            <a:r>
              <a:rPr lang="en-US" dirty="0"/>
              <a:t>Review response as JSON</a:t>
            </a:r>
          </a:p>
          <a:p>
            <a:pPr lvl="1"/>
            <a:r>
              <a:rPr lang="en-US" dirty="0"/>
              <a:t>Authentication errors (invalid values)</a:t>
            </a:r>
          </a:p>
        </p:txBody>
      </p:sp>
      <p:sp>
        <p:nvSpPr>
          <p:cNvPr id="5" name="Rectangle 4"/>
          <p:cNvSpPr/>
          <p:nvPr/>
        </p:nvSpPr>
        <p:spPr>
          <a:xfrm>
            <a:off x="334337" y="4824680"/>
            <a:ext cx="11644938" cy="958583"/>
          </a:xfrm>
          <a:prstGeom prst="rect">
            <a:avLst/>
          </a:prstGeom>
        </p:spPr>
        <p:txBody>
          <a:bodyPr wrap="square">
            <a:spAutoFit/>
          </a:bodyPr>
          <a:lstStyle/>
          <a:p>
            <a:pPr defTabSz="932559"/>
            <a:r>
              <a:rPr lang="en-US" sz="1836" dirty="0">
                <a:solidFill>
                  <a:srgbClr val="000000"/>
                </a:solidFill>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endParaRPr lang="en-US" sz="2448"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924547" y="1218120"/>
            <a:ext cx="5248275" cy="1485900"/>
          </a:xfrm>
          <a:prstGeom prst="rect">
            <a:avLst/>
          </a:prstGeom>
        </p:spPr>
      </p:pic>
    </p:spTree>
    <p:extLst>
      <p:ext uri="{BB962C8B-B14F-4D97-AF65-F5344CB8AC3E}">
        <p14:creationId xmlns:p14="http://schemas.microsoft.com/office/powerpoint/2010/main" val="35124529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33151"/>
            <a:ext cx="11375536" cy="762786"/>
          </a:xfrm>
        </p:spPr>
        <p:txBody>
          <a:bodyPr/>
          <a:lstStyle/>
          <a:p>
            <a:r>
              <a:rPr lang="en-US" dirty="0"/>
              <a:t>Troubleshooting tokens</a:t>
            </a:r>
          </a:p>
        </p:txBody>
      </p:sp>
      <p:pic>
        <p:nvPicPr>
          <p:cNvPr id="4" name="Picture 3"/>
          <p:cNvPicPr>
            <a:picLocks noChangeAspect="1"/>
          </p:cNvPicPr>
          <p:nvPr/>
        </p:nvPicPr>
        <p:blipFill>
          <a:blip r:embed="rId2"/>
          <a:stretch>
            <a:fillRect/>
          </a:stretch>
        </p:blipFill>
        <p:spPr>
          <a:xfrm>
            <a:off x="3879216" y="3405823"/>
            <a:ext cx="8248650" cy="3419475"/>
          </a:xfrm>
          <a:prstGeom prst="rect">
            <a:avLst/>
          </a:prstGeom>
        </p:spPr>
      </p:pic>
      <p:sp>
        <p:nvSpPr>
          <p:cNvPr id="9" name="Text Placeholder 1">
            <a:extLst>
              <a:ext uri="{FF2B5EF4-FFF2-40B4-BE49-F238E27FC236}">
                <a16:creationId xmlns:a16="http://schemas.microsoft.com/office/drawing/2014/main" id="{93EA9DDD-5220-42A7-9D46-A78032BEC885}"/>
              </a:ext>
            </a:extLst>
          </p:cNvPr>
          <p:cNvSpPr>
            <a:spLocks noGrp="1"/>
          </p:cNvSpPr>
          <p:nvPr>
            <p:ph type="body" sz="quarter" idx="10"/>
          </p:nvPr>
        </p:nvSpPr>
        <p:spPr>
          <a:xfrm>
            <a:off x="457580" y="1212850"/>
            <a:ext cx="11704258" cy="3570208"/>
          </a:xfrm>
        </p:spPr>
        <p:txBody>
          <a:bodyPr/>
          <a:lstStyle/>
          <a:p>
            <a:pPr marL="0" indent="0">
              <a:buNone/>
            </a:pPr>
            <a:r>
              <a:rPr lang="en-US" dirty="0">
                <a:solidFill>
                  <a:schemeClr val="tx1"/>
                </a:solidFill>
              </a:rPr>
              <a:t>Fiddler</a:t>
            </a:r>
          </a:p>
          <a:p>
            <a:pPr marL="0" indent="0">
              <a:buNone/>
            </a:pPr>
            <a:r>
              <a:rPr lang="en-US" sz="2000" dirty="0">
                <a:solidFill>
                  <a:schemeClr val="tx1"/>
                </a:solidFill>
              </a:rPr>
              <a:t>Extension to view SharePoint 2013 App tokens</a:t>
            </a:r>
          </a:p>
          <a:p>
            <a:pPr marL="290513" lvl="1" indent="-290513">
              <a:buFont typeface="Arial" panose="020B0604020202020204" pitchFamily="34" charset="0"/>
              <a:buChar char="•"/>
            </a:pPr>
            <a:r>
              <a:rPr lang="en-US" dirty="0">
                <a:solidFill>
                  <a:schemeClr val="tx1"/>
                </a:solidFill>
                <a:hlinkClick r:id="rId3"/>
              </a:rPr>
              <a:t>http://blogs.msdn.com/b/kaevans/</a:t>
            </a:r>
            <a:r>
              <a:rPr lang="en-US" dirty="0">
                <a:solidFill>
                  <a:schemeClr val="tx2"/>
                </a:solidFill>
                <a:hlinkClick r:id="rId3"/>
              </a:rPr>
              <a:t>archive</a:t>
            </a:r>
            <a:r>
              <a:rPr lang="en-US" dirty="0">
                <a:solidFill>
                  <a:schemeClr val="tx1"/>
                </a:solidFill>
                <a:hlinkClick r:id="rId3"/>
              </a:rPr>
              <a:t>/2013/08/25/creating-a-fiddler-extension-for-sharepoint-2013-app-tokens.aspx</a:t>
            </a:r>
            <a:r>
              <a:rPr lang="en-US" dirty="0">
                <a:solidFill>
                  <a:schemeClr val="tx1"/>
                </a:solidFill>
              </a:rPr>
              <a:t> </a:t>
            </a:r>
          </a:p>
          <a:p>
            <a:pPr marL="0" lvl="0" indent="0">
              <a:spcBef>
                <a:spcPts val="2400"/>
              </a:spcBef>
              <a:buNone/>
            </a:pPr>
            <a:r>
              <a:rPr lang="en-US" dirty="0">
                <a:solidFill>
                  <a:schemeClr val="tx1"/>
                </a:solidFill>
              </a:rPr>
              <a:t>Online</a:t>
            </a:r>
            <a:br>
              <a:rPr lang="en-US" dirty="0">
                <a:solidFill>
                  <a:schemeClr val="tx1"/>
                </a:solidFill>
              </a:rPr>
            </a:br>
            <a:r>
              <a:rPr lang="en-US" sz="2000" dirty="0">
                <a:solidFill>
                  <a:schemeClr val="tx1"/>
                </a:solidFill>
              </a:rPr>
              <a:t>Paste token in web page</a:t>
            </a:r>
          </a:p>
          <a:p>
            <a:pPr marL="290513" lvl="1" indent="-290513">
              <a:buFont typeface="Arial" panose="020B0604020202020204" pitchFamily="34" charset="0"/>
              <a:buChar char="•"/>
            </a:pPr>
            <a:r>
              <a:rPr lang="en-US" dirty="0">
                <a:solidFill>
                  <a:schemeClr val="tx1"/>
                </a:solidFill>
                <a:hlinkClick r:id="rId4"/>
              </a:rPr>
              <a:t>http://jwt.io/</a:t>
            </a:r>
            <a:r>
              <a:rPr lang="en-US" dirty="0">
                <a:solidFill>
                  <a:schemeClr val="tx1"/>
                </a:solidFill>
              </a:rPr>
              <a:t> </a:t>
            </a:r>
          </a:p>
          <a:p>
            <a:pPr lvl="1"/>
            <a:endParaRPr lang="en-US" dirty="0"/>
          </a:p>
        </p:txBody>
      </p:sp>
    </p:spTree>
    <p:extLst>
      <p:ext uri="{BB962C8B-B14F-4D97-AF65-F5344CB8AC3E}">
        <p14:creationId xmlns:p14="http://schemas.microsoft.com/office/powerpoint/2010/main" val="9130160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FB5D-024F-4D12-9BEE-745EBA6F4DF2}"/>
              </a:ext>
            </a:extLst>
          </p:cNvPr>
          <p:cNvSpPr>
            <a:spLocks noGrp="1"/>
          </p:cNvSpPr>
          <p:nvPr>
            <p:ph type="title"/>
          </p:nvPr>
        </p:nvSpPr>
        <p:spPr/>
        <p:txBody>
          <a:bodyPr/>
          <a:lstStyle/>
          <a:p>
            <a:r>
              <a:rPr lang="en-US" sz="2800" dirty="0"/>
              <a:t>New Azure function bindings</a:t>
            </a:r>
          </a:p>
        </p:txBody>
      </p:sp>
      <p:sp>
        <p:nvSpPr>
          <p:cNvPr id="3" name="Text Placeholder 2">
            <a:extLst>
              <a:ext uri="{FF2B5EF4-FFF2-40B4-BE49-F238E27FC236}">
                <a16:creationId xmlns:a16="http://schemas.microsoft.com/office/drawing/2014/main" id="{A3246D17-806E-4FCA-893D-62F5C98E66D6}"/>
              </a:ext>
            </a:extLst>
          </p:cNvPr>
          <p:cNvSpPr>
            <a:spLocks noGrp="1"/>
          </p:cNvSpPr>
          <p:nvPr>
            <p:ph type="body" sz="quarter" idx="10"/>
          </p:nvPr>
        </p:nvSpPr>
        <p:spPr>
          <a:xfrm>
            <a:off x="274702" y="1211287"/>
            <a:ext cx="11888787" cy="1520416"/>
          </a:xfrm>
        </p:spPr>
        <p:txBody>
          <a:bodyPr/>
          <a:lstStyle/>
          <a:p>
            <a:r>
              <a:rPr lang="en-US" sz="2800" dirty="0">
                <a:latin typeface="+mn-lt"/>
              </a:rPr>
              <a:t>Bindings for Microsoft Graph</a:t>
            </a:r>
          </a:p>
          <a:p>
            <a:r>
              <a:rPr lang="en-US" sz="2800" dirty="0">
                <a:latin typeface="+mn-lt"/>
              </a:rPr>
              <a:t>Uses Microsoft Graph </a:t>
            </a:r>
            <a:r>
              <a:rPr lang="en-US" sz="2800" dirty="0" err="1">
                <a:latin typeface="+mn-lt"/>
              </a:rPr>
              <a:t>.Net</a:t>
            </a:r>
            <a:r>
              <a:rPr lang="en-US" sz="2800" dirty="0">
                <a:latin typeface="+mn-lt"/>
              </a:rPr>
              <a:t> SDK</a:t>
            </a:r>
          </a:p>
          <a:p>
            <a:r>
              <a:rPr lang="en-US" sz="2800" dirty="0" err="1">
                <a:latin typeface="+mn-lt"/>
              </a:rPr>
              <a:t>Auth</a:t>
            </a:r>
            <a:r>
              <a:rPr lang="en-US" sz="2800" dirty="0">
                <a:latin typeface="+mn-lt"/>
              </a:rPr>
              <a:t> is handled for you!!!</a:t>
            </a:r>
          </a:p>
        </p:txBody>
      </p:sp>
      <p:grpSp>
        <p:nvGrpSpPr>
          <p:cNvPr id="4" name="Group 3">
            <a:extLst>
              <a:ext uri="{FF2B5EF4-FFF2-40B4-BE49-F238E27FC236}">
                <a16:creationId xmlns:a16="http://schemas.microsoft.com/office/drawing/2014/main" id="{86E37B6E-65DA-4119-AD06-AB408DCBC774}"/>
              </a:ext>
            </a:extLst>
          </p:cNvPr>
          <p:cNvGrpSpPr/>
          <p:nvPr/>
        </p:nvGrpSpPr>
        <p:grpSpPr>
          <a:xfrm>
            <a:off x="10122483" y="-94282"/>
            <a:ext cx="2313992" cy="2426934"/>
            <a:chOff x="10122483" y="-94282"/>
            <a:chExt cx="2313992" cy="2426934"/>
          </a:xfrm>
        </p:grpSpPr>
        <p:sp>
          <p:nvSpPr>
            <p:cNvPr id="5" name="Diagonal Stripe 4">
              <a:extLst>
                <a:ext uri="{FF2B5EF4-FFF2-40B4-BE49-F238E27FC236}">
                  <a16:creationId xmlns:a16="http://schemas.microsoft.com/office/drawing/2014/main" id="{0A7D1749-2D56-4EF1-B11F-47B62278C052}"/>
                </a:ext>
              </a:extLst>
            </p:cNvPr>
            <p:cNvSpPr/>
            <p:nvPr/>
          </p:nvSpPr>
          <p:spPr bwMode="auto">
            <a:xfrm flipH="1">
              <a:off x="10122483" y="-1"/>
              <a:ext cx="2313992" cy="2332653"/>
            </a:xfrm>
            <a:prstGeom prst="diagStripe">
              <a:avLst>
                <a:gd name="adj" fmla="val 4732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DD6AD00E-75BD-4EC8-B49B-137B3646F29F}"/>
                </a:ext>
              </a:extLst>
            </p:cNvPr>
            <p:cNvSpPr txBox="1"/>
            <p:nvPr/>
          </p:nvSpPr>
          <p:spPr>
            <a:xfrm rot="2727404">
              <a:off x="10541995" y="526273"/>
              <a:ext cx="1979773"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nvGrpSpPr>
          <p:cNvPr id="8" name="Group 7">
            <a:extLst>
              <a:ext uri="{FF2B5EF4-FFF2-40B4-BE49-F238E27FC236}">
                <a16:creationId xmlns:a16="http://schemas.microsoft.com/office/drawing/2014/main" id="{8E71C1BD-34F6-484B-98A9-6528965ADE4F}"/>
              </a:ext>
            </a:extLst>
          </p:cNvPr>
          <p:cNvGrpSpPr/>
          <p:nvPr/>
        </p:nvGrpSpPr>
        <p:grpSpPr>
          <a:xfrm>
            <a:off x="3476770" y="3523987"/>
            <a:ext cx="3758942" cy="2179954"/>
            <a:chOff x="3571777" y="4074013"/>
            <a:chExt cx="3758942" cy="2179954"/>
          </a:xfrm>
        </p:grpSpPr>
        <p:grpSp>
          <p:nvGrpSpPr>
            <p:cNvPr id="9" name="Group 8">
              <a:extLst>
                <a:ext uri="{FF2B5EF4-FFF2-40B4-BE49-F238E27FC236}">
                  <a16:creationId xmlns:a16="http://schemas.microsoft.com/office/drawing/2014/main" id="{920D5D9D-00F7-4B81-B346-6662E527BEEB}"/>
                </a:ext>
              </a:extLst>
            </p:cNvPr>
            <p:cNvGrpSpPr/>
            <p:nvPr/>
          </p:nvGrpSpPr>
          <p:grpSpPr>
            <a:xfrm>
              <a:off x="5105751" y="4074013"/>
              <a:ext cx="2224968" cy="2179954"/>
              <a:chOff x="4732219" y="2473813"/>
              <a:chExt cx="2224968" cy="2179954"/>
            </a:xfrm>
          </p:grpSpPr>
          <p:grpSp>
            <p:nvGrpSpPr>
              <p:cNvPr id="11" name="Group 10">
                <a:extLst>
                  <a:ext uri="{FF2B5EF4-FFF2-40B4-BE49-F238E27FC236}">
                    <a16:creationId xmlns:a16="http://schemas.microsoft.com/office/drawing/2014/main" id="{8A704484-4780-4593-8190-D94585278FAB}"/>
                  </a:ext>
                </a:extLst>
              </p:cNvPr>
              <p:cNvGrpSpPr/>
              <p:nvPr/>
            </p:nvGrpSpPr>
            <p:grpSpPr>
              <a:xfrm>
                <a:off x="4938793" y="2473813"/>
                <a:ext cx="1676528" cy="1538416"/>
                <a:chOff x="7688263" y="2643120"/>
                <a:chExt cx="693738" cy="636588"/>
              </a:xfrm>
            </p:grpSpPr>
            <p:sp>
              <p:nvSpPr>
                <p:cNvPr id="13" name="Freeform 65">
                  <a:extLst>
                    <a:ext uri="{FF2B5EF4-FFF2-40B4-BE49-F238E27FC236}">
                      <a16:creationId xmlns:a16="http://schemas.microsoft.com/office/drawing/2014/main" id="{7144E5F1-ADA7-43CB-8CD9-E674F4E2B329}"/>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66">
                  <a:extLst>
                    <a:ext uri="{FF2B5EF4-FFF2-40B4-BE49-F238E27FC236}">
                      <a16:creationId xmlns:a16="http://schemas.microsoft.com/office/drawing/2014/main" id="{3CD7E3DA-041A-4729-BC38-B33F93832841}"/>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69">
                  <a:extLst>
                    <a:ext uri="{FF2B5EF4-FFF2-40B4-BE49-F238E27FC236}">
                      <a16:creationId xmlns:a16="http://schemas.microsoft.com/office/drawing/2014/main" id="{1092748B-DFFE-4A6D-9465-B1BBDE29BB47}"/>
                    </a:ext>
                  </a:extLst>
                </p:cNvPr>
                <p:cNvSpPr>
                  <a:spLocks/>
                </p:cNvSpPr>
                <p:nvPr/>
              </p:nvSpPr>
              <p:spPr bwMode="auto">
                <a:xfrm>
                  <a:off x="7878900" y="2643120"/>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sp>
            <p:nvSpPr>
              <p:cNvPr id="12" name="Rectangle 5">
                <a:extLst>
                  <a:ext uri="{FF2B5EF4-FFF2-40B4-BE49-F238E27FC236}">
                    <a16:creationId xmlns:a16="http://schemas.microsoft.com/office/drawing/2014/main" id="{4D62F3E9-76FA-44A9-84E2-C6F4CB30BF42}"/>
                  </a:ext>
                </a:extLst>
              </p:cNvPr>
              <p:cNvSpPr>
                <a:spLocks noChangeArrowheads="1"/>
              </p:cNvSpPr>
              <p:nvPr/>
            </p:nvSpPr>
            <p:spPr bwMode="auto">
              <a:xfrm>
                <a:off x="4732219" y="4099769"/>
                <a:ext cx="22249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Azure Function queries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Microsoft Graph</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cxnSp>
          <p:nvCxnSpPr>
            <p:cNvPr id="10" name="Straight Arrow Connector 9">
              <a:extLst>
                <a:ext uri="{FF2B5EF4-FFF2-40B4-BE49-F238E27FC236}">
                  <a16:creationId xmlns:a16="http://schemas.microsoft.com/office/drawing/2014/main" id="{8C254F64-1EB5-4992-A98F-D2E95C219510}"/>
                </a:ext>
              </a:extLst>
            </p:cNvPr>
            <p:cNvCxnSpPr>
              <a:cxnSpLocks/>
            </p:cNvCxnSpPr>
            <p:nvPr/>
          </p:nvCxnSpPr>
          <p:spPr>
            <a:xfrm flipH="1">
              <a:off x="3571777" y="4809451"/>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5">
            <a:extLst>
              <a:ext uri="{FF2B5EF4-FFF2-40B4-BE49-F238E27FC236}">
                <a16:creationId xmlns:a16="http://schemas.microsoft.com/office/drawing/2014/main" id="{28CB6C4B-9D63-454B-93EF-B463A906E338}"/>
              </a:ext>
            </a:extLst>
          </p:cNvPr>
          <p:cNvSpPr>
            <a:spLocks noChangeArrowheads="1"/>
          </p:cNvSpPr>
          <p:nvPr/>
        </p:nvSpPr>
        <p:spPr bwMode="auto">
          <a:xfrm>
            <a:off x="1612727" y="5062985"/>
            <a:ext cx="15837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Web hook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triggers function</a:t>
            </a:r>
          </a:p>
        </p:txBody>
      </p:sp>
      <p:cxnSp>
        <p:nvCxnSpPr>
          <p:cNvPr id="21" name="Straight Arrow Connector 20">
            <a:extLst>
              <a:ext uri="{FF2B5EF4-FFF2-40B4-BE49-F238E27FC236}">
                <a16:creationId xmlns:a16="http://schemas.microsoft.com/office/drawing/2014/main" id="{1040C602-7DEE-4E2E-A2DE-CA89CF7F91D6}"/>
              </a:ext>
            </a:extLst>
          </p:cNvPr>
          <p:cNvCxnSpPr>
            <a:cxnSpLocks/>
          </p:cNvCxnSpPr>
          <p:nvPr/>
        </p:nvCxnSpPr>
        <p:spPr>
          <a:xfrm flipH="1">
            <a:off x="7444426" y="4255125"/>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1813A6-9306-4AD7-81C8-31E26CA2A1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3900" y="3568521"/>
            <a:ext cx="1581422" cy="1581422"/>
          </a:xfrm>
          <a:prstGeom prst="rect">
            <a:avLst/>
          </a:prstGeom>
        </p:spPr>
      </p:pic>
      <p:sp>
        <p:nvSpPr>
          <p:cNvPr id="23" name="Freeform 21">
            <a:extLst>
              <a:ext uri="{FF2B5EF4-FFF2-40B4-BE49-F238E27FC236}">
                <a16:creationId xmlns:a16="http://schemas.microsoft.com/office/drawing/2014/main" id="{B3504769-EEF5-4A62-BA34-C33403D6A3A7}"/>
              </a:ext>
            </a:extLst>
          </p:cNvPr>
          <p:cNvSpPr>
            <a:spLocks noChangeAspect="1" noEditPoints="1"/>
          </p:cNvSpPr>
          <p:nvPr/>
        </p:nvSpPr>
        <p:spPr bwMode="black">
          <a:xfrm>
            <a:off x="9267775" y="3622496"/>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TextBox 4">
            <a:extLst>
              <a:ext uri="{FF2B5EF4-FFF2-40B4-BE49-F238E27FC236}">
                <a16:creationId xmlns:a16="http://schemas.microsoft.com/office/drawing/2014/main" id="{739A38CA-A6FF-42BF-B714-10C29315B719}"/>
              </a:ext>
            </a:extLst>
          </p:cNvPr>
          <p:cNvSpPr txBox="1"/>
          <p:nvPr/>
        </p:nvSpPr>
        <p:spPr>
          <a:xfrm>
            <a:off x="8845622" y="4407362"/>
            <a:ext cx="2171025" cy="9602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146304" rIns="182880" bIns="146304" rtlCol="0">
            <a:spAutoFit/>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Tree>
    <p:extLst>
      <p:ext uri="{BB962C8B-B14F-4D97-AF65-F5344CB8AC3E}">
        <p14:creationId xmlns:p14="http://schemas.microsoft.com/office/powerpoint/2010/main" val="204226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a:t>
            </a:r>
            <a:br>
              <a:rPr lang="en-US" dirty="0"/>
            </a:br>
            <a:br>
              <a:rPr lang="en-US" dirty="0"/>
            </a:br>
            <a:r>
              <a:rPr lang="en-US" sz="2800" dirty="0">
                <a:latin typeface="+mn-lt"/>
              </a:rPr>
              <a:t>Avoid the </a:t>
            </a:r>
            <a:r>
              <a:rPr lang="en-US" sz="2800" dirty="0" err="1">
                <a:latin typeface="+mn-lt"/>
              </a:rPr>
              <a:t>auth</a:t>
            </a:r>
            <a:r>
              <a:rPr lang="en-US" sz="2800">
                <a:latin typeface="+mn-lt"/>
              </a:rPr>
              <a:t> hassle </a:t>
            </a:r>
            <a:r>
              <a:rPr lang="en-US" sz="2800" dirty="0">
                <a:latin typeface="+mn-lt"/>
              </a:rPr>
              <a:t>- use Azure functions</a:t>
            </a: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133882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7DE4A8-E9F0-4A42-97E5-EAF7F4EA1948}"/>
              </a:ext>
            </a:extLst>
          </p:cNvPr>
          <p:cNvSpPr/>
          <p:nvPr/>
        </p:nvSpPr>
        <p:spPr bwMode="auto">
          <a:xfrm>
            <a:off x="2920480" y="4359122"/>
            <a:ext cx="3695157"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7C60B86E-E313-4A5F-9D93-ECE18633E884}"/>
              </a:ext>
            </a:extLst>
          </p:cNvPr>
          <p:cNvSpPr/>
          <p:nvPr/>
        </p:nvSpPr>
        <p:spPr bwMode="auto">
          <a:xfrm>
            <a:off x="7666652" y="4316962"/>
            <a:ext cx="3427445"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1E59A76-76DE-4965-9BF7-19B7727F95FE}"/>
              </a:ext>
            </a:extLst>
          </p:cNvPr>
          <p:cNvSpPr>
            <a:spLocks noGrp="1"/>
          </p:cNvSpPr>
          <p:nvPr>
            <p:ph type="title"/>
          </p:nvPr>
        </p:nvSpPr>
        <p:spPr/>
        <p:txBody>
          <a:bodyPr/>
          <a:lstStyle/>
          <a:p>
            <a:r>
              <a:rPr lang="en-US" sz="2800" dirty="0"/>
              <a:t>Azure AD </a:t>
            </a:r>
            <a:r>
              <a:rPr lang="en-US" sz="2800" dirty="0" err="1"/>
              <a:t>auth</a:t>
            </a:r>
            <a:r>
              <a:rPr lang="en-US" sz="2800" dirty="0"/>
              <a:t> endpoints</a:t>
            </a:r>
          </a:p>
        </p:txBody>
      </p:sp>
      <p:grpSp>
        <p:nvGrpSpPr>
          <p:cNvPr id="31" name="Group 30">
            <a:extLst>
              <a:ext uri="{FF2B5EF4-FFF2-40B4-BE49-F238E27FC236}">
                <a16:creationId xmlns:a16="http://schemas.microsoft.com/office/drawing/2014/main" id="{44BD0009-1EE0-4073-BE32-65FB1FD89F32}"/>
              </a:ext>
            </a:extLst>
          </p:cNvPr>
          <p:cNvGrpSpPr/>
          <p:nvPr/>
        </p:nvGrpSpPr>
        <p:grpSpPr>
          <a:xfrm>
            <a:off x="3254247" y="4585350"/>
            <a:ext cx="3361390" cy="960220"/>
            <a:chOff x="3087634" y="4543191"/>
            <a:chExt cx="3361390" cy="960220"/>
          </a:xfrm>
        </p:grpSpPr>
        <p:sp>
          <p:nvSpPr>
            <p:cNvPr id="5" name="Freeform 41">
              <a:extLst>
                <a:ext uri="{FF2B5EF4-FFF2-40B4-BE49-F238E27FC236}">
                  <a16:creationId xmlns:a16="http://schemas.microsoft.com/office/drawing/2014/main" id="{AB71FBBB-107D-4CBF-90D6-A84DA1FA9104}"/>
                </a:ext>
              </a:extLst>
            </p:cNvPr>
            <p:cNvSpPr>
              <a:spLocks noEditPoints="1"/>
            </p:cNvSpPr>
            <p:nvPr/>
          </p:nvSpPr>
          <p:spPr bwMode="auto">
            <a:xfrm>
              <a:off x="3087634" y="4574766"/>
              <a:ext cx="584858" cy="56462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25D978AF-43C3-4C42-9844-298F2E5F88EC}"/>
                </a:ext>
              </a:extLst>
            </p:cNvPr>
            <p:cNvSpPr txBox="1"/>
            <p:nvPr/>
          </p:nvSpPr>
          <p:spPr>
            <a:xfrm>
              <a:off x="3672492" y="4543191"/>
              <a:ext cx="2776532" cy="960220"/>
            </a:xfrm>
            <a:prstGeom prst="rect">
              <a:avLst/>
            </a:prstGeom>
            <a:noFill/>
          </p:spPr>
          <p:txBody>
            <a:bodyPr wrap="squar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Work and school</a:t>
              </a:r>
            </a:p>
          </p:txBody>
        </p:sp>
      </p:grpSp>
      <p:grpSp>
        <p:nvGrpSpPr>
          <p:cNvPr id="29" name="Group 28">
            <a:extLst>
              <a:ext uri="{FF2B5EF4-FFF2-40B4-BE49-F238E27FC236}">
                <a16:creationId xmlns:a16="http://schemas.microsoft.com/office/drawing/2014/main" id="{FC1AB28A-B9BF-4892-A0AC-43455B0941DC}"/>
              </a:ext>
            </a:extLst>
          </p:cNvPr>
          <p:cNvGrpSpPr/>
          <p:nvPr/>
        </p:nvGrpSpPr>
        <p:grpSpPr>
          <a:xfrm>
            <a:off x="8377192" y="4543191"/>
            <a:ext cx="2006365" cy="634440"/>
            <a:chOff x="8588683" y="4543191"/>
            <a:chExt cx="2006365" cy="634440"/>
          </a:xfrm>
        </p:grpSpPr>
        <p:sp>
          <p:nvSpPr>
            <p:cNvPr id="4" name="Freeform 7">
              <a:extLst>
                <a:ext uri="{FF2B5EF4-FFF2-40B4-BE49-F238E27FC236}">
                  <a16:creationId xmlns:a16="http://schemas.microsoft.com/office/drawing/2014/main" id="{C28B4A40-79C0-443C-9F71-098E8C84AD9E}"/>
                </a:ext>
              </a:extLst>
            </p:cNvPr>
            <p:cNvSpPr>
              <a:spLocks noEditPoints="1"/>
            </p:cNvSpPr>
            <p:nvPr/>
          </p:nvSpPr>
          <p:spPr bwMode="auto">
            <a:xfrm>
              <a:off x="8588683" y="4582703"/>
              <a:ext cx="514840" cy="554689"/>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7DC4AD87-9AAF-43F7-AAE5-B8CC73BA3FAE}"/>
                </a:ext>
              </a:extLst>
            </p:cNvPr>
            <p:cNvSpPr txBox="1"/>
            <p:nvPr/>
          </p:nvSpPr>
          <p:spPr>
            <a:xfrm>
              <a:off x="9043725" y="4543191"/>
              <a:ext cx="1551323" cy="634440"/>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Personal</a:t>
              </a:r>
            </a:p>
          </p:txBody>
        </p:sp>
      </p:grpSp>
      <p:sp>
        <p:nvSpPr>
          <p:cNvPr id="10" name="Rectangle 9">
            <a:extLst>
              <a:ext uri="{FF2B5EF4-FFF2-40B4-BE49-F238E27FC236}">
                <a16:creationId xmlns:a16="http://schemas.microsoft.com/office/drawing/2014/main" id="{BC344A45-8A8F-44F7-8C85-FB573D189F23}"/>
              </a:ext>
            </a:extLst>
          </p:cNvPr>
          <p:cNvSpPr/>
          <p:nvPr/>
        </p:nvSpPr>
        <p:spPr bwMode="auto">
          <a:xfrm>
            <a:off x="5625905" y="2279348"/>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with MSAL</a:t>
            </a:r>
          </a:p>
        </p:txBody>
      </p:sp>
      <p:sp>
        <p:nvSpPr>
          <p:cNvPr id="11" name="Rectangle 10">
            <a:extLst>
              <a:ext uri="{FF2B5EF4-FFF2-40B4-BE49-F238E27FC236}">
                <a16:creationId xmlns:a16="http://schemas.microsoft.com/office/drawing/2014/main" id="{526121BC-8673-4BF3-B21A-9D9AA6C3D49F}"/>
              </a:ext>
            </a:extLst>
          </p:cNvPr>
          <p:cNvSpPr/>
          <p:nvPr/>
        </p:nvSpPr>
        <p:spPr bwMode="auto">
          <a:xfrm>
            <a:off x="1430693" y="2258549"/>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with ADAL</a:t>
            </a:r>
          </a:p>
        </p:txBody>
      </p:sp>
      <p:cxnSp>
        <p:nvCxnSpPr>
          <p:cNvPr id="23" name="Connector: Elbow 22">
            <a:extLst>
              <a:ext uri="{FF2B5EF4-FFF2-40B4-BE49-F238E27FC236}">
                <a16:creationId xmlns:a16="http://schemas.microsoft.com/office/drawing/2014/main" id="{B8CD2B89-B75C-4D13-B1CB-E1B206C3049F}"/>
              </a:ext>
            </a:extLst>
          </p:cNvPr>
          <p:cNvCxnSpPr>
            <a:cxnSpLocks/>
          </p:cNvCxnSpPr>
          <p:nvPr/>
        </p:nvCxnSpPr>
        <p:spPr>
          <a:xfrm rot="5400000">
            <a:off x="5716680" y="2955549"/>
            <a:ext cx="1168897" cy="1595533"/>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7891A630-236E-483A-B052-3D92779E6A9C}"/>
              </a:ext>
            </a:extLst>
          </p:cNvPr>
          <p:cNvCxnSpPr/>
          <p:nvPr/>
        </p:nvCxnSpPr>
        <p:spPr>
          <a:xfrm rot="16200000" flipH="1">
            <a:off x="3188437" y="2880111"/>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C59DF65B-B5E1-4D1A-AAD0-2F8342A252D4}"/>
              </a:ext>
            </a:extLst>
          </p:cNvPr>
          <p:cNvCxnSpPr/>
          <p:nvPr/>
        </p:nvCxnSpPr>
        <p:spPr>
          <a:xfrm rot="16200000" flipH="1">
            <a:off x="7366851" y="2900912"/>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F099A4BC-80AF-4D6A-98DF-4EB300FD2BB8}"/>
              </a:ext>
            </a:extLst>
          </p:cNvPr>
          <p:cNvSpPr/>
          <p:nvPr/>
        </p:nvSpPr>
        <p:spPr>
          <a:xfrm>
            <a:off x="1501814" y="2370164"/>
            <a:ext cx="1119466"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v1.0</a:t>
            </a:r>
          </a:p>
        </p:txBody>
      </p:sp>
      <p:sp>
        <p:nvSpPr>
          <p:cNvPr id="17" name="Rectangle 16">
            <a:extLst>
              <a:ext uri="{FF2B5EF4-FFF2-40B4-BE49-F238E27FC236}">
                <a16:creationId xmlns:a16="http://schemas.microsoft.com/office/drawing/2014/main" id="{3EB846AA-C8BF-4737-B748-46267CCBC6D4}"/>
              </a:ext>
            </a:extLst>
          </p:cNvPr>
          <p:cNvSpPr/>
          <p:nvPr/>
        </p:nvSpPr>
        <p:spPr>
          <a:xfrm>
            <a:off x="5762358" y="2370164"/>
            <a:ext cx="1077539"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v2.0</a:t>
            </a:r>
          </a:p>
        </p:txBody>
      </p:sp>
      <p:sp>
        <p:nvSpPr>
          <p:cNvPr id="12" name="TextBox 11">
            <a:extLst>
              <a:ext uri="{FF2B5EF4-FFF2-40B4-BE49-F238E27FC236}">
                <a16:creationId xmlns:a16="http://schemas.microsoft.com/office/drawing/2014/main" id="{39CD0B71-1C3C-493C-AF1C-599073FAA5CF}"/>
              </a:ext>
            </a:extLst>
          </p:cNvPr>
          <p:cNvSpPr txBox="1"/>
          <p:nvPr/>
        </p:nvSpPr>
        <p:spPr>
          <a:xfrm>
            <a:off x="750582" y="6252180"/>
            <a:ext cx="302230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http://aka.ms/aadv2</a:t>
            </a:r>
          </a:p>
        </p:txBody>
      </p:sp>
    </p:spTree>
    <p:extLst>
      <p:ext uri="{BB962C8B-B14F-4D97-AF65-F5344CB8AC3E}">
        <p14:creationId xmlns:p14="http://schemas.microsoft.com/office/powerpoint/2010/main" val="316379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v1.0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https://portal.azure.com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9" name="Picture 8">
            <a:extLst>
              <a:ext uri="{FF2B5EF4-FFF2-40B4-BE49-F238E27FC236}">
                <a16:creationId xmlns:a16="http://schemas.microsoft.com/office/drawing/2014/main" id="{33FFDF57-EC7B-4949-B9AA-31AC3BFD4061}"/>
              </a:ext>
            </a:extLst>
          </p:cNvPr>
          <p:cNvPicPr>
            <a:picLocks noChangeAspect="1"/>
          </p:cNvPicPr>
          <p:nvPr/>
        </p:nvPicPr>
        <p:blipFill>
          <a:blip r:embed="rId4"/>
          <a:stretch>
            <a:fillRect/>
          </a:stretch>
        </p:blipFill>
        <p:spPr>
          <a:xfrm>
            <a:off x="4363189" y="1732590"/>
            <a:ext cx="3712464" cy="2651760"/>
          </a:xfrm>
          <a:prstGeom prst="rect">
            <a:avLst/>
          </a:prstGeom>
        </p:spPr>
      </p:pic>
      <p:pic>
        <p:nvPicPr>
          <p:cNvPr id="11" name="Picture 10">
            <a:extLst>
              <a:ext uri="{FF2B5EF4-FFF2-40B4-BE49-F238E27FC236}">
                <a16:creationId xmlns:a16="http://schemas.microsoft.com/office/drawing/2014/main" id="{D8AB7C1B-CBA1-4B32-9349-CA05F7428C4B}"/>
              </a:ext>
            </a:extLst>
          </p:cNvPr>
          <p:cNvPicPr>
            <a:picLocks noChangeAspect="1"/>
          </p:cNvPicPr>
          <p:nvPr/>
        </p:nvPicPr>
        <p:blipFill>
          <a:blip r:embed="rId5"/>
          <a:stretch>
            <a:fillRect/>
          </a:stretch>
        </p:blipFill>
        <p:spPr>
          <a:xfrm>
            <a:off x="572817" y="1732590"/>
            <a:ext cx="3548004" cy="2644267"/>
          </a:xfrm>
          <a:prstGeom prst="rect">
            <a:avLst/>
          </a:prstGeom>
        </p:spPr>
      </p:pic>
      <p:pic>
        <p:nvPicPr>
          <p:cNvPr id="14" name="Picture 13">
            <a:extLst>
              <a:ext uri="{FF2B5EF4-FFF2-40B4-BE49-F238E27FC236}">
                <a16:creationId xmlns:a16="http://schemas.microsoft.com/office/drawing/2014/main" id="{975F4366-80AE-471B-85E3-8AA1D1A59483}"/>
              </a:ext>
            </a:extLst>
          </p:cNvPr>
          <p:cNvPicPr>
            <a:picLocks noChangeAspect="1"/>
          </p:cNvPicPr>
          <p:nvPr/>
        </p:nvPicPr>
        <p:blipFill rotWithShape="1">
          <a:blip r:embed="rId6"/>
          <a:srcRect b="10550"/>
          <a:stretch/>
        </p:blipFill>
        <p:spPr>
          <a:xfrm>
            <a:off x="8318021" y="1732590"/>
            <a:ext cx="3712464" cy="2651760"/>
          </a:xfrm>
          <a:prstGeom prst="rect">
            <a:avLst/>
          </a:prstGeom>
        </p:spPr>
      </p:pic>
    </p:spTree>
    <p:extLst>
      <p:ext uri="{BB962C8B-B14F-4D97-AF65-F5344CB8AC3E}">
        <p14:creationId xmlns:p14="http://schemas.microsoft.com/office/powerpoint/2010/main" val="29193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3"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3"/>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v2.0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6"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475772" y="1732590"/>
            <a:ext cx="3690936" cy="2654300"/>
          </a:xfrm>
          <a:prstGeom prst="rect">
            <a:avLst/>
          </a:prstGeom>
          <a:ln>
            <a:solidFill>
              <a:schemeClr val="tx1"/>
            </a:solidFill>
          </a:ln>
        </p:spPr>
      </p:pic>
      <p:pic>
        <p:nvPicPr>
          <p:cNvPr id="7"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422716" y="1732590"/>
            <a:ext cx="3695700" cy="2651760"/>
          </a:xfrm>
          <a:prstGeom prst="rect">
            <a:avLst/>
          </a:prstGeom>
          <a:ln>
            <a:solidFill>
              <a:schemeClr val="tx1"/>
            </a:solidFill>
          </a:ln>
        </p:spPr>
      </p:pic>
      <p:pic>
        <p:nvPicPr>
          <p:cNvPr id="8"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318021" y="1732590"/>
            <a:ext cx="3695700" cy="2654300"/>
          </a:xfrm>
          <a:prstGeom prst="rect">
            <a:avLst/>
          </a:prstGeom>
          <a:ln>
            <a:solidFill>
              <a:schemeClr val="tx1"/>
            </a:solidFill>
          </a:ln>
        </p:spPr>
      </p:pic>
    </p:spTree>
    <p:extLst>
      <p:ext uri="{BB962C8B-B14F-4D97-AF65-F5344CB8AC3E}">
        <p14:creationId xmlns:p14="http://schemas.microsoft.com/office/powerpoint/2010/main" val="24543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D387A6-6FD0-4601-BD47-7E158C0A473E}"/>
              </a:ext>
            </a:extLst>
          </p:cNvPr>
          <p:cNvSpPr>
            <a:spLocks noGrp="1"/>
          </p:cNvSpPr>
          <p:nvPr>
            <p:ph sz="quarter" idx="17"/>
          </p:nvPr>
        </p:nvSpPr>
        <p:spPr/>
        <p:txBody>
          <a:bodyPr/>
          <a:lstStyle/>
          <a:p>
            <a:endParaRPr lang="en-DK"/>
          </a:p>
        </p:txBody>
      </p:sp>
      <p:sp>
        <p:nvSpPr>
          <p:cNvPr id="2" name="Title 1">
            <a:extLst>
              <a:ext uri="{FF2B5EF4-FFF2-40B4-BE49-F238E27FC236}">
                <a16:creationId xmlns:a16="http://schemas.microsoft.com/office/drawing/2014/main" id="{880F729B-C5D3-488E-B940-D2ED5BD38A7E}"/>
              </a:ext>
            </a:extLst>
          </p:cNvPr>
          <p:cNvSpPr>
            <a:spLocks noGrp="1"/>
          </p:cNvSpPr>
          <p:nvPr>
            <p:ph type="title"/>
          </p:nvPr>
        </p:nvSpPr>
        <p:spPr/>
        <p:txBody>
          <a:bodyPr/>
          <a:lstStyle/>
          <a:p>
            <a:r>
              <a:rPr lang="da-DK" dirty="0"/>
              <a:t>Graph permissions</a:t>
            </a:r>
            <a:endParaRPr lang="en-DK" dirty="0"/>
          </a:p>
        </p:txBody>
      </p:sp>
      <p:sp>
        <p:nvSpPr>
          <p:cNvPr id="3" name="Text Placeholder 2">
            <a:extLst>
              <a:ext uri="{FF2B5EF4-FFF2-40B4-BE49-F238E27FC236}">
                <a16:creationId xmlns:a16="http://schemas.microsoft.com/office/drawing/2014/main" id="{C7DD4D34-B315-45C0-A37F-CCA0A494966D}"/>
              </a:ext>
            </a:extLst>
          </p:cNvPr>
          <p:cNvSpPr>
            <a:spLocks noGrp="1"/>
          </p:cNvSpPr>
          <p:nvPr>
            <p:ph type="body" sz="quarter" idx="11"/>
          </p:nvPr>
        </p:nvSpPr>
        <p:spPr>
          <a:xfrm>
            <a:off x="465138" y="5026024"/>
            <a:ext cx="3690937" cy="577081"/>
          </a:xfrm>
        </p:spPr>
        <p:txBody>
          <a:bodyPr/>
          <a:lstStyle/>
          <a:p>
            <a:r>
              <a:rPr lang="en-US" dirty="0"/>
              <a:t>Delegated permissions – signed-in user</a:t>
            </a:r>
          </a:p>
          <a:p>
            <a:r>
              <a:rPr lang="en-US" dirty="0"/>
              <a:t>Application permissions – no user signed-in</a:t>
            </a:r>
          </a:p>
        </p:txBody>
      </p:sp>
      <p:sp>
        <p:nvSpPr>
          <p:cNvPr id="4" name="Text Placeholder 3">
            <a:extLst>
              <a:ext uri="{FF2B5EF4-FFF2-40B4-BE49-F238E27FC236}">
                <a16:creationId xmlns:a16="http://schemas.microsoft.com/office/drawing/2014/main" id="{CF87ECF3-A8F4-46A7-9F81-7DF36A11B734}"/>
              </a:ext>
            </a:extLst>
          </p:cNvPr>
          <p:cNvSpPr>
            <a:spLocks noGrp="1"/>
          </p:cNvSpPr>
          <p:nvPr>
            <p:ph type="body" sz="quarter" idx="12"/>
          </p:nvPr>
        </p:nvSpPr>
        <p:spPr>
          <a:xfrm>
            <a:off x="4386263" y="5026024"/>
            <a:ext cx="3690937" cy="790858"/>
          </a:xfrm>
        </p:spPr>
        <p:txBody>
          <a:bodyPr/>
          <a:lstStyle/>
          <a:p>
            <a:r>
              <a:rPr lang="en-US" dirty="0"/>
              <a:t>Effective permissions for delegated permissions (intersection)</a:t>
            </a:r>
            <a:endParaRPr lang="en-DK" dirty="0"/>
          </a:p>
          <a:p>
            <a:endParaRPr lang="en-DK" dirty="0"/>
          </a:p>
        </p:txBody>
      </p:sp>
      <p:sp>
        <p:nvSpPr>
          <p:cNvPr id="5" name="Text Placeholder 4">
            <a:extLst>
              <a:ext uri="{FF2B5EF4-FFF2-40B4-BE49-F238E27FC236}">
                <a16:creationId xmlns:a16="http://schemas.microsoft.com/office/drawing/2014/main" id="{3CFE1E73-BA24-421F-965E-83EA9126131A}"/>
              </a:ext>
            </a:extLst>
          </p:cNvPr>
          <p:cNvSpPr>
            <a:spLocks noGrp="1"/>
          </p:cNvSpPr>
          <p:nvPr>
            <p:ph type="body" sz="quarter" idx="13"/>
          </p:nvPr>
        </p:nvSpPr>
        <p:spPr>
          <a:xfrm>
            <a:off x="8307388" y="5026024"/>
            <a:ext cx="3690937" cy="2192908"/>
          </a:xfrm>
        </p:spPr>
        <p:txBody>
          <a:bodyPr/>
          <a:lstStyle/>
          <a:p>
            <a:r>
              <a:rPr lang="en-US" dirty="0"/>
              <a:t>Permission names </a:t>
            </a:r>
            <a:r>
              <a:rPr lang="da-DK" b="0" dirty="0" err="1"/>
              <a:t>resource.operation.constraint</a:t>
            </a:r>
            <a:endParaRPr lang="da-DK" b="0" dirty="0"/>
          </a:p>
          <a:p>
            <a:r>
              <a:rPr lang="da-DK" b="0" dirty="0" err="1"/>
              <a:t>Sites.FullControl.All</a:t>
            </a:r>
            <a:r>
              <a:rPr lang="da-DK" b="0" dirty="0"/>
              <a:t>, </a:t>
            </a:r>
            <a:r>
              <a:rPr lang="da-DK" b="0" dirty="0" err="1"/>
              <a:t>Group.ReadWrite.All</a:t>
            </a:r>
            <a:r>
              <a:rPr lang="da-DK" b="0" dirty="0"/>
              <a:t>, </a:t>
            </a:r>
            <a:r>
              <a:rPr lang="da-DK" b="0" dirty="0" err="1"/>
              <a:t>Mail.Send</a:t>
            </a:r>
            <a:endParaRPr lang="da-DK" b="0" dirty="0"/>
          </a:p>
          <a:p>
            <a:r>
              <a:rPr lang="da-DK" b="0" dirty="0">
                <a:hlinkClick r:id="rId2"/>
              </a:rPr>
              <a:t>https://developer.microsoft.com/en-us/graph/docs/concepts/permissions_reference</a:t>
            </a:r>
            <a:r>
              <a:rPr lang="da-DK" b="0" dirty="0"/>
              <a:t> </a:t>
            </a:r>
          </a:p>
          <a:p>
            <a:endParaRPr lang="en-DK" dirty="0"/>
          </a:p>
        </p:txBody>
      </p:sp>
      <p:sp>
        <p:nvSpPr>
          <p:cNvPr id="14" name="Content Placeholder 13">
            <a:extLst>
              <a:ext uri="{FF2B5EF4-FFF2-40B4-BE49-F238E27FC236}">
                <a16:creationId xmlns:a16="http://schemas.microsoft.com/office/drawing/2014/main" id="{42D84DD9-1A73-4F4C-9D7F-902B2E5D8A3D}"/>
              </a:ext>
            </a:extLst>
          </p:cNvPr>
          <p:cNvSpPr>
            <a:spLocks noGrp="1"/>
          </p:cNvSpPr>
          <p:nvPr>
            <p:ph sz="quarter" idx="19"/>
          </p:nvPr>
        </p:nvSpPr>
        <p:spPr/>
        <p:txBody>
          <a:bodyPr/>
          <a:lstStyle/>
          <a:p>
            <a:endParaRPr lang="en-DK"/>
          </a:p>
        </p:txBody>
      </p:sp>
      <p:pic>
        <p:nvPicPr>
          <p:cNvPr id="15" name="Picture 14">
            <a:extLst>
              <a:ext uri="{FF2B5EF4-FFF2-40B4-BE49-F238E27FC236}">
                <a16:creationId xmlns:a16="http://schemas.microsoft.com/office/drawing/2014/main" id="{7CFF8167-BF4B-4AA1-B583-0AF524760BBD}"/>
              </a:ext>
            </a:extLst>
          </p:cNvPr>
          <p:cNvPicPr>
            <a:picLocks noChangeAspect="1"/>
          </p:cNvPicPr>
          <p:nvPr/>
        </p:nvPicPr>
        <p:blipFill rotWithShape="1">
          <a:blip r:embed="rId3"/>
          <a:srcRect r="9808"/>
          <a:stretch/>
        </p:blipFill>
        <p:spPr>
          <a:xfrm>
            <a:off x="8422541" y="1746607"/>
            <a:ext cx="3474934" cy="2993284"/>
          </a:xfrm>
          <a:prstGeom prst="rect">
            <a:avLst/>
          </a:prstGeom>
        </p:spPr>
      </p:pic>
      <p:pic>
        <p:nvPicPr>
          <p:cNvPr id="21" name="Picture 20">
            <a:extLst>
              <a:ext uri="{FF2B5EF4-FFF2-40B4-BE49-F238E27FC236}">
                <a16:creationId xmlns:a16="http://schemas.microsoft.com/office/drawing/2014/main" id="{A0ADCE43-65BD-4A8F-8DEA-AC7DCCB799D0}"/>
              </a:ext>
            </a:extLst>
          </p:cNvPr>
          <p:cNvPicPr>
            <a:picLocks noChangeAspect="1"/>
          </p:cNvPicPr>
          <p:nvPr/>
        </p:nvPicPr>
        <p:blipFill>
          <a:blip r:embed="rId4"/>
          <a:stretch>
            <a:fillRect/>
          </a:stretch>
        </p:blipFill>
        <p:spPr>
          <a:xfrm>
            <a:off x="530881" y="1961007"/>
            <a:ext cx="3457575" cy="2495550"/>
          </a:xfrm>
          <a:prstGeom prst="rect">
            <a:avLst/>
          </a:prstGeom>
        </p:spPr>
      </p:pic>
      <p:pic>
        <p:nvPicPr>
          <p:cNvPr id="22" name="Picture 21">
            <a:extLst>
              <a:ext uri="{FF2B5EF4-FFF2-40B4-BE49-F238E27FC236}">
                <a16:creationId xmlns:a16="http://schemas.microsoft.com/office/drawing/2014/main" id="{D6371526-D5E7-4DAB-B115-F0C56EE68382}"/>
              </a:ext>
            </a:extLst>
          </p:cNvPr>
          <p:cNvPicPr>
            <a:picLocks noChangeAspect="1"/>
          </p:cNvPicPr>
          <p:nvPr/>
        </p:nvPicPr>
        <p:blipFill>
          <a:blip r:embed="rId5"/>
          <a:stretch>
            <a:fillRect/>
          </a:stretch>
        </p:blipFill>
        <p:spPr>
          <a:xfrm>
            <a:off x="4343201" y="2064004"/>
            <a:ext cx="3675222" cy="2289555"/>
          </a:xfrm>
          <a:prstGeom prst="rect">
            <a:avLst/>
          </a:prstGeom>
        </p:spPr>
      </p:pic>
    </p:spTree>
    <p:extLst>
      <p:ext uri="{BB962C8B-B14F-4D97-AF65-F5344CB8AC3E}">
        <p14:creationId xmlns:p14="http://schemas.microsoft.com/office/powerpoint/2010/main" val="3743603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0A4-DA7F-44AA-BEED-D000A31BF022}"/>
              </a:ext>
            </a:extLst>
          </p:cNvPr>
          <p:cNvSpPr>
            <a:spLocks noGrp="1"/>
          </p:cNvSpPr>
          <p:nvPr>
            <p:ph type="title"/>
          </p:nvPr>
        </p:nvSpPr>
        <p:spPr>
          <a:xfrm>
            <a:off x="274639" y="295274"/>
            <a:ext cx="11889564" cy="917575"/>
          </a:xfrm>
        </p:spPr>
        <p:txBody>
          <a:bodyPr/>
          <a:lstStyle/>
          <a:p>
            <a:r>
              <a:rPr lang="en-US" sz="2800" dirty="0"/>
              <a:t>Authentication</a:t>
            </a:r>
          </a:p>
        </p:txBody>
      </p:sp>
      <p:sp>
        <p:nvSpPr>
          <p:cNvPr id="7" name="Rectangle 6">
            <a:extLst>
              <a:ext uri="{FF2B5EF4-FFF2-40B4-BE49-F238E27FC236}">
                <a16:creationId xmlns:a16="http://schemas.microsoft.com/office/drawing/2014/main" id="{A8DFF74E-D623-4482-B6DB-19D002544E67}"/>
              </a:ext>
            </a:extLst>
          </p:cNvPr>
          <p:cNvSpPr/>
          <p:nvPr/>
        </p:nvSpPr>
        <p:spPr bwMode="auto">
          <a:xfrm>
            <a:off x="1192888" y="4203270"/>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5" name="Group 74"/>
          <p:cNvGrpSpPr/>
          <p:nvPr/>
        </p:nvGrpSpPr>
        <p:grpSpPr>
          <a:xfrm>
            <a:off x="4977315" y="5117707"/>
            <a:ext cx="3722240" cy="305753"/>
            <a:chOff x="4814652" y="5025122"/>
            <a:chExt cx="4290910" cy="265473"/>
          </a:xfrm>
        </p:grpSpPr>
        <p:cxnSp>
          <p:nvCxnSpPr>
            <p:cNvPr id="10" name="Straight Arrow Connector 9"/>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 name="Rectangle 8">
            <a:extLst>
              <a:ext uri="{FF2B5EF4-FFF2-40B4-BE49-F238E27FC236}">
                <a16:creationId xmlns:a16="http://schemas.microsoft.com/office/drawing/2014/main" id="{CC8923F5-2F87-4CFE-9D55-B408E5F8AFA1}"/>
              </a:ext>
            </a:extLst>
          </p:cNvPr>
          <p:cNvSpPr/>
          <p:nvPr/>
        </p:nvSpPr>
        <p:spPr bwMode="auto">
          <a:xfrm>
            <a:off x="2927006" y="4816538"/>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2" name="Group 71"/>
          <p:cNvGrpSpPr/>
          <p:nvPr/>
        </p:nvGrpSpPr>
        <p:grpSpPr>
          <a:xfrm>
            <a:off x="1308568" y="4277232"/>
            <a:ext cx="2334935" cy="1232555"/>
            <a:chOff x="1258326" y="4135116"/>
            <a:chExt cx="2334935" cy="1232555"/>
          </a:xfrm>
        </p:grpSpPr>
        <p:sp>
          <p:nvSpPr>
            <p:cNvPr id="42"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45" name="Freeform 5"/>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8" name="Group 47"/>
          <p:cNvGrpSpPr/>
          <p:nvPr/>
        </p:nvGrpSpPr>
        <p:grpSpPr>
          <a:xfrm>
            <a:off x="8699555" y="4254710"/>
            <a:ext cx="1985722" cy="1985722"/>
            <a:chOff x="6294678" y="555615"/>
            <a:chExt cx="1985722" cy="1985722"/>
          </a:xfrm>
        </p:grpSpPr>
        <p:sp>
          <p:nvSpPr>
            <p:cNvPr id="49" name="Oval 48"/>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TextBox 50">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grpSp>
      <p:grpSp>
        <p:nvGrpSpPr>
          <p:cNvPr id="74" name="Group 73"/>
          <p:cNvGrpSpPr/>
          <p:nvPr/>
        </p:nvGrpSpPr>
        <p:grpSpPr>
          <a:xfrm>
            <a:off x="3085104" y="3284485"/>
            <a:ext cx="4905285" cy="918785"/>
            <a:chOff x="2119012" y="3100333"/>
            <a:chExt cx="5153494" cy="918785"/>
          </a:xfrm>
        </p:grpSpPr>
        <p:cxnSp>
          <p:nvCxnSpPr>
            <p:cNvPr id="52" name="Connector: Elbow 51"/>
            <p:cNvCxnSpPr>
              <a:cxnSpLocks/>
              <a:stCxn id="3" idx="4"/>
              <a:endCxn id="7" idx="0"/>
            </p:cNvCxnSpPr>
            <p:nvPr/>
          </p:nvCxnSpPr>
          <p:spPr>
            <a:xfrm rot="5400000">
              <a:off x="4236366" y="982979"/>
              <a:ext cx="918785" cy="5153494"/>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p:cNvGrpSpPr/>
          <p:nvPr/>
        </p:nvGrpSpPr>
        <p:grpSpPr>
          <a:xfrm>
            <a:off x="6997526" y="1298763"/>
            <a:ext cx="1985722" cy="1985722"/>
            <a:chOff x="6294678" y="555615"/>
            <a:chExt cx="1985722" cy="1985722"/>
          </a:xfrm>
        </p:grpSpPr>
        <p:sp>
          <p:nvSpPr>
            <p:cNvPr id="3" name="Oval 2"/>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TextBox 46">
              <a:extLst/>
            </p:cNvPr>
            <p:cNvSpPr txBox="1"/>
            <p:nvPr/>
          </p:nvSpPr>
          <p:spPr>
            <a:xfrm>
              <a:off x="6474111" y="1404030"/>
              <a:ext cx="1626857"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Azure AD</a:t>
              </a:r>
            </a:p>
          </p:txBody>
        </p:sp>
      </p:grpSp>
    </p:spTree>
    <p:extLst>
      <p:ext uri="{BB962C8B-B14F-4D97-AF65-F5344CB8AC3E}">
        <p14:creationId xmlns:p14="http://schemas.microsoft.com/office/powerpoint/2010/main" val="11437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Authorization code grant – mobile, native and web application </a:t>
            </a:r>
          </a:p>
        </p:txBody>
      </p:sp>
      <p:grpSp>
        <p:nvGrpSpPr>
          <p:cNvPr id="40" name="Group 39">
            <a:extLst>
              <a:ext uri="{FF2B5EF4-FFF2-40B4-BE49-F238E27FC236}">
                <a16:creationId xmlns:a16="http://schemas.microsoft.com/office/drawing/2014/main" id="{EB5343C3-5CCE-4BB5-A1E1-FFC55FE7354A}"/>
              </a:ext>
            </a:extLst>
          </p:cNvPr>
          <p:cNvGrpSpPr/>
          <p:nvPr/>
        </p:nvGrpSpPr>
        <p:grpSpPr>
          <a:xfrm>
            <a:off x="377172" y="1295398"/>
            <a:ext cx="11808190" cy="5356468"/>
            <a:chOff x="377172" y="1295398"/>
            <a:chExt cx="11808190" cy="5356468"/>
          </a:xfrm>
        </p:grpSpPr>
        <p:sp>
          <p:nvSpPr>
            <p:cNvPr id="42" name="Rectangle 41">
              <a:extLst>
                <a:ext uri="{FF2B5EF4-FFF2-40B4-BE49-F238E27FC236}">
                  <a16:creationId xmlns:a16="http://schemas.microsoft.com/office/drawing/2014/main" id="{9055567D-AC1E-4BA8-8DB1-52D5C912781F}"/>
                </a:ext>
              </a:extLst>
            </p:cNvPr>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3" name="Rectangle 42">
              <a:extLst>
                <a:ext uri="{FF2B5EF4-FFF2-40B4-BE49-F238E27FC236}">
                  <a16:creationId xmlns:a16="http://schemas.microsoft.com/office/drawing/2014/main" id="{A2532244-FCD7-4D3C-83F6-897F7F00722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4" name="Rectangle 43">
              <a:extLst>
                <a:ext uri="{FF2B5EF4-FFF2-40B4-BE49-F238E27FC236}">
                  <a16:creationId xmlns:a16="http://schemas.microsoft.com/office/drawing/2014/main" id="{1757BB72-8BD1-465D-BEB5-03D0FF84176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5" name="Rectangle 44">
              <a:extLst>
                <a:ext uri="{FF2B5EF4-FFF2-40B4-BE49-F238E27FC236}">
                  <a16:creationId xmlns:a16="http://schemas.microsoft.com/office/drawing/2014/main" id="{22763D0E-7C74-48A9-9BB3-B7F2383FD04C}"/>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46" name="Rectangle 45">
              <a:extLst>
                <a:ext uri="{FF2B5EF4-FFF2-40B4-BE49-F238E27FC236}">
                  <a16:creationId xmlns:a16="http://schemas.microsoft.com/office/drawing/2014/main" id="{9AB17841-3987-4F6A-B2FB-546434CA85D8}"/>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48" name="Rectangle 47">
              <a:extLst>
                <a:ext uri="{FF2B5EF4-FFF2-40B4-BE49-F238E27FC236}">
                  <a16:creationId xmlns:a16="http://schemas.microsoft.com/office/drawing/2014/main" id="{95E0FC6D-ADD5-49E5-A83D-F1078A841590}"/>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9" name="Straight Connector 48">
              <a:extLst>
                <a:ext uri="{FF2B5EF4-FFF2-40B4-BE49-F238E27FC236}">
                  <a16:creationId xmlns:a16="http://schemas.microsoft.com/office/drawing/2014/main" id="{BC36AF56-D364-496A-8B9F-8DFBB4782A7C}"/>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131C1D-044B-4C81-8F03-69B3066EE8FE}"/>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02D229-8E1B-4691-87DE-8AEE0AD9F8C1}"/>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CC73B8-4D1B-46F9-8A64-D3081847697A}"/>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94314D-0611-480D-8BA0-68521397E3D1}"/>
                </a:ext>
              </a:extLst>
            </p:cNvPr>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25E5A1-287E-4059-9C64-2B4E33F9992D}"/>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A97D7C-F3E3-4938-8D28-63F5E265EFF1}"/>
                </a:ext>
              </a:extLst>
            </p:cNvPr>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FAB4EDF-B755-4AB7-99DD-7A1BCFD3155C}"/>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0AE30E7-6379-4EC9-843D-ABBCB326D704}"/>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2DFEECF-FB00-4C59-A848-EDA709B82F51}"/>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FAC2826-F945-43B7-BCA0-D747FD50567B}"/>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65" name="Straight Arrow Connector 64">
              <a:extLst>
                <a:ext uri="{FF2B5EF4-FFF2-40B4-BE49-F238E27FC236}">
                  <a16:creationId xmlns:a16="http://schemas.microsoft.com/office/drawing/2014/main" id="{7ABFD1A5-79A4-4D53-BFD1-77E533C59408}"/>
                </a:ext>
              </a:extLst>
            </p:cNvPr>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102F50-10C5-4133-955C-4DF2260F5519}"/>
                </a:ext>
              </a:extLst>
            </p:cNvPr>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4F825C-E7BE-4F6F-9E4A-F3114FA72DF4}"/>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8EAD434-1F57-44D3-8D90-6244DB93D343}"/>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D1960A-D12D-4395-B233-9FB97372D882}"/>
                </a:ext>
              </a:extLst>
            </p:cNvPr>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76" name="TextBox 75">
              <a:extLst>
                <a:ext uri="{FF2B5EF4-FFF2-40B4-BE49-F238E27FC236}">
                  <a16:creationId xmlns:a16="http://schemas.microsoft.com/office/drawing/2014/main" id="{989CE2E0-53FA-4D2A-A2FA-C472014573EC}"/>
                </a:ext>
              </a:extLst>
            </p:cNvPr>
            <p:cNvSpPr txBox="1"/>
            <p:nvPr/>
          </p:nvSpPr>
          <p:spPr>
            <a:xfrm>
              <a:off x="2291349" y="3271138"/>
              <a:ext cx="296549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77" name="TextBox 76">
              <a:extLst>
                <a:ext uri="{FF2B5EF4-FFF2-40B4-BE49-F238E27FC236}">
                  <a16:creationId xmlns:a16="http://schemas.microsoft.com/office/drawing/2014/main" id="{1F3FA587-7977-4F86-84A3-EB0032770B18}"/>
                </a:ext>
              </a:extLst>
            </p:cNvPr>
            <p:cNvSpPr txBox="1"/>
            <p:nvPr/>
          </p:nvSpPr>
          <p:spPr>
            <a:xfrm>
              <a:off x="975857" y="3762549"/>
              <a:ext cx="2104807"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78" name="TextBox 77">
              <a:extLst>
                <a:ext uri="{FF2B5EF4-FFF2-40B4-BE49-F238E27FC236}">
                  <a16:creationId xmlns:a16="http://schemas.microsoft.com/office/drawing/2014/main" id="{1DECF25E-7C68-4F39-80E1-13CA9FA46443}"/>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79" name="TextBox 78">
              <a:extLst>
                <a:ext uri="{FF2B5EF4-FFF2-40B4-BE49-F238E27FC236}">
                  <a16:creationId xmlns:a16="http://schemas.microsoft.com/office/drawing/2014/main" id="{8C272F53-BF97-49F3-AA75-20185EF0FBD3}"/>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80" name="TextBox 79">
              <a:extLst>
                <a:ext uri="{FF2B5EF4-FFF2-40B4-BE49-F238E27FC236}">
                  <a16:creationId xmlns:a16="http://schemas.microsoft.com/office/drawing/2014/main" id="{D684FABB-1658-4D89-855A-9F228E65679D}"/>
                </a:ext>
              </a:extLst>
            </p:cNvPr>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81" name="TextBox 80">
              <a:extLst>
                <a:ext uri="{FF2B5EF4-FFF2-40B4-BE49-F238E27FC236}">
                  <a16:creationId xmlns:a16="http://schemas.microsoft.com/office/drawing/2014/main" id="{8C14D147-4CF7-49C8-B39B-E02E1D891AF9}"/>
                </a:ext>
              </a:extLst>
            </p:cNvPr>
            <p:cNvSpPr txBox="1"/>
            <p:nvPr/>
          </p:nvSpPr>
          <p:spPr>
            <a:xfrm>
              <a:off x="975857" y="5699201"/>
              <a:ext cx="2104807"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2" name="TextBox 81">
              <a:extLst>
                <a:ext uri="{FF2B5EF4-FFF2-40B4-BE49-F238E27FC236}">
                  <a16:creationId xmlns:a16="http://schemas.microsoft.com/office/drawing/2014/main" id="{1065792C-710C-4B1A-B5DB-FE74E370BB4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83" name="TextBox 82">
              <a:extLst>
                <a:ext uri="{FF2B5EF4-FFF2-40B4-BE49-F238E27FC236}">
                  <a16:creationId xmlns:a16="http://schemas.microsoft.com/office/drawing/2014/main" id="{5CA586FB-1D19-4D86-B705-9B6EBA57BF10}"/>
                </a:ext>
              </a:extLst>
            </p:cNvPr>
            <p:cNvSpPr txBox="1"/>
            <p:nvPr/>
          </p:nvSpPr>
          <p:spPr>
            <a:xfrm>
              <a:off x="2275565"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84" name="TextBox 83">
              <a:extLst>
                <a:ext uri="{FF2B5EF4-FFF2-40B4-BE49-F238E27FC236}">
                  <a16:creationId xmlns:a16="http://schemas.microsoft.com/office/drawing/2014/main" id="{A19B441B-0819-4AE9-B5A9-9160F2B3A56D}"/>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85" name="Group 84">
              <a:extLst>
                <a:ext uri="{FF2B5EF4-FFF2-40B4-BE49-F238E27FC236}">
                  <a16:creationId xmlns:a16="http://schemas.microsoft.com/office/drawing/2014/main" id="{09CD4B25-F8FD-46CA-90F0-C892C6BF9769}"/>
                </a:ext>
              </a:extLst>
            </p:cNvPr>
            <p:cNvGrpSpPr/>
            <p:nvPr/>
          </p:nvGrpSpPr>
          <p:grpSpPr>
            <a:xfrm>
              <a:off x="5100704" y="4740417"/>
              <a:ext cx="527602" cy="527600"/>
              <a:chOff x="4963878" y="4740417"/>
              <a:chExt cx="527602" cy="527600"/>
            </a:xfrm>
          </p:grpSpPr>
          <p:sp>
            <p:nvSpPr>
              <p:cNvPr id="92" name="Oval 91">
                <a:extLst>
                  <a:ext uri="{FF2B5EF4-FFF2-40B4-BE49-F238E27FC236}">
                    <a16:creationId xmlns:a16="http://schemas.microsoft.com/office/drawing/2014/main" id="{73C4B04B-4DA4-4E07-BDD0-6CFBA06C80DA}"/>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5">
                <a:extLst>
                  <a:ext uri="{FF2B5EF4-FFF2-40B4-BE49-F238E27FC236}">
                    <a16:creationId xmlns:a16="http://schemas.microsoft.com/office/drawing/2014/main" id="{D98596FF-2613-43AB-AB5B-BC96646C38C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553752-2D04-479F-8A2D-275D7F1FEC5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mobile and native applications</a:t>
            </a:r>
          </a:p>
        </p:txBody>
      </p:sp>
      <p:sp>
        <p:nvSpPr>
          <p:cNvPr id="5" name="Rectangle 4"/>
          <p:cNvSpPr/>
          <p:nvPr/>
        </p:nvSpPr>
        <p:spPr>
          <a:xfrm>
            <a:off x="465137" y="1823398"/>
            <a:ext cx="11533187" cy="4185761"/>
          </a:xfrm>
          <a:prstGeom prst="rect">
            <a:avLst/>
          </a:prstGeom>
          <a:ln>
            <a:noFill/>
          </a:ln>
        </p:spPr>
        <p:txBody>
          <a:bodyPr wrap="square">
            <a:spAutoFit/>
          </a:bodyPr>
          <a:lstStyle/>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PublicClientApplication</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clientId</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static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Task</a:t>
            </a:r>
            <a:r>
              <a:rPr lang="en-US" sz="1400" dirty="0">
                <a:solidFill>
                  <a:srgbClr val="000000"/>
                </a:solidFill>
                <a:latin typeface="Consolas" panose="020B0609020204030204" pitchFamily="49" charset="0"/>
              </a:rPr>
              <a:t>&lt;</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&gt; </a:t>
            </a:r>
            <a:r>
              <a:rPr lang="en-US" sz="1400" dirty="0" err="1">
                <a:solidFill>
                  <a:srgbClr val="000000"/>
                </a:solidFill>
                <a:latin typeface="Consolas" panose="020B0609020204030204" pitchFamily="49" charset="0"/>
              </a:rPr>
              <a:t>GetTokenForUserAsync</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scopes =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User.Read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Mail.Send</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err="1">
                <a:solidFill>
                  <a:srgbClr val="2B91AF"/>
                </a:solidFill>
                <a:latin typeface="Consolas" panose="020B0609020204030204" pitchFamily="49" charset="0"/>
              </a:rPr>
              <a:t>AuthenticationResult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try</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//Look in cache for a token for this user with the specified scopes</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IdentityClientApp.AcquireTokenSilentAsync</a:t>
            </a:r>
            <a:r>
              <a:rPr lang="en-US" sz="1400" dirty="0">
                <a:solidFill>
                  <a:srgbClr val="000000"/>
                </a:solidFill>
                <a:latin typeface="Consolas" panose="020B0609020204030204" pitchFamily="49" charset="0"/>
              </a:rPr>
              <a:t>(scopes, </a:t>
            </a:r>
            <a:r>
              <a:rPr lang="en-US" sz="1400" dirty="0" err="1">
                <a:solidFill>
                  <a:srgbClr val="000000"/>
                </a:solidFill>
                <a:latin typeface="Consolas" panose="020B0609020204030204" pitchFamily="49" charset="0"/>
              </a:rPr>
              <a:t>IdentityClientApp.Users.First</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catch</a:t>
            </a:r>
            <a:r>
              <a:rPr lang="en-US" sz="1400" dirty="0">
                <a:solidFill>
                  <a:srgbClr val="000000"/>
                </a:solidFill>
                <a:latin typeface="Consolas" panose="020B0609020204030204" pitchFamily="49" charset="0"/>
              </a:rPr>
              <a:t> (</a:t>
            </a:r>
            <a:r>
              <a:rPr lang="en-US" sz="1400" dirty="0">
                <a:solidFill>
                  <a:srgbClr val="2B91AF"/>
                </a:solidFill>
                <a:latin typeface="Consolas" panose="020B0609020204030204" pitchFamily="49" charset="0"/>
              </a:rPr>
              <a:t>Exception</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//Acquire a refresh and access token</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await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IdentityClientApp.AcquireTokenAsync</a:t>
            </a:r>
            <a:r>
              <a:rPr lang="en-US" sz="1400" dirty="0">
                <a:solidFill>
                  <a:srgbClr val="000000"/>
                </a:solidFill>
                <a:latin typeface="Consolas" panose="020B0609020204030204" pitchFamily="49" charset="0"/>
              </a:rPr>
              <a:t>(scopes);</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authResult.AccessToken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    </a:t>
            </a:r>
          </a:p>
          <a:p>
            <a:r>
              <a:rPr lang="en-US" sz="1400" dirty="0">
                <a:solidFill>
                  <a:srgbClr val="000000"/>
                </a:solidFill>
                <a:latin typeface="Consolas" panose="020B0609020204030204" pitchFamily="49" charset="0"/>
              </a:rPr>
              <a:t>}</a:t>
            </a:r>
            <a:endParaRPr lang="en-US" sz="1400" dirty="0"/>
          </a:p>
        </p:txBody>
      </p:sp>
    </p:spTree>
    <p:extLst>
      <p:ext uri="{BB962C8B-B14F-4D97-AF65-F5344CB8AC3E}">
        <p14:creationId xmlns:p14="http://schemas.microsoft.com/office/powerpoint/2010/main" val="3925551318"/>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3702</Words>
  <Application>Microsoft Office PowerPoint</Application>
  <PresentationFormat>Custom</PresentationFormat>
  <Paragraphs>437</Paragraphs>
  <Slides>28</Slides>
  <Notes>25</Notes>
  <HiddenSlides>10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Consolas</vt:lpstr>
      <vt:lpstr>Lucida Console</vt:lpstr>
      <vt:lpstr>Segoe UI</vt:lpstr>
      <vt:lpstr>Segoe UI Light</vt:lpstr>
      <vt:lpstr>Segoe UI Semibold</vt:lpstr>
      <vt:lpstr>Segoe UI Semilight</vt:lpstr>
      <vt:lpstr>Times New Roman</vt:lpstr>
      <vt:lpstr>Wingdings</vt:lpstr>
      <vt:lpstr>1_Office 365 PPT Template - 2017</vt:lpstr>
      <vt:lpstr>Getting Started with the Microsoft Graph API</vt:lpstr>
      <vt:lpstr>Authenticating applications with Microsoft Graph API</vt:lpstr>
      <vt:lpstr>Azure AD auth endpoints</vt:lpstr>
      <vt:lpstr>App registration v1.0 </vt:lpstr>
      <vt:lpstr>App registration v2.0 </vt:lpstr>
      <vt:lpstr>Graph permissions</vt:lpstr>
      <vt:lpstr>Authentication</vt:lpstr>
      <vt:lpstr>Authorization code grant – mobile, native and web application </vt:lpstr>
      <vt:lpstr>Using MSAL with mobile and native applications</vt:lpstr>
      <vt:lpstr>Demo 04  Authentication code grant</vt:lpstr>
      <vt:lpstr>Implicit grant – JavaScript application (browser)</vt:lpstr>
      <vt:lpstr>Implicit grant</vt:lpstr>
      <vt:lpstr>Using MSAL Library with JavaScript applications</vt:lpstr>
      <vt:lpstr>Client credentials grant - daemon applications</vt:lpstr>
      <vt:lpstr>Client credentials grant</vt:lpstr>
      <vt:lpstr>Using MSAL Library with server to server</vt:lpstr>
      <vt:lpstr>Demo 05  Client credentials grant</vt:lpstr>
      <vt:lpstr>OpenID Connect and the v2.0 endpoint</vt:lpstr>
      <vt:lpstr>OpenID Connect</vt:lpstr>
      <vt:lpstr>OWIN OpenID Connect middleware and v2 endpoint</vt:lpstr>
      <vt:lpstr>Using MSAL with ASP.NET MVC applications</vt:lpstr>
      <vt:lpstr>Troubleshooting errors in Auth flow</vt:lpstr>
      <vt:lpstr>Troubleshooting tokens</vt:lpstr>
      <vt:lpstr>New Azure function bindings</vt:lpstr>
      <vt:lpstr>Demo  Avoid the auth hassle - use Azure functions</vt:lpstr>
      <vt:lpstr>Summary</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2017-11-07T21:00:10Z</dcterms:modified>
  <cp:category/>
</cp:coreProperties>
</file>